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7" r:id="rId1"/>
  </p:sldMasterIdLst>
  <p:notesMasterIdLst>
    <p:notesMasterId r:id="rId15"/>
  </p:notesMasterIdLst>
  <p:handoutMasterIdLst>
    <p:handoutMasterId r:id="rId16"/>
  </p:handoutMasterIdLst>
  <p:sldIdLst>
    <p:sldId id="258" r:id="rId2"/>
    <p:sldId id="275" r:id="rId3"/>
    <p:sldId id="285" r:id="rId4"/>
    <p:sldId id="286" r:id="rId5"/>
    <p:sldId id="301" r:id="rId6"/>
    <p:sldId id="287" r:id="rId7"/>
    <p:sldId id="330" r:id="rId8"/>
    <p:sldId id="332" r:id="rId9"/>
    <p:sldId id="333" r:id="rId10"/>
    <p:sldId id="334" r:id="rId11"/>
    <p:sldId id="329" r:id="rId12"/>
    <p:sldId id="331" r:id="rId13"/>
    <p:sldId id="33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Bush" initials="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C6B88"/>
    <a:srgbClr val="3A6672"/>
    <a:srgbClr val="938C5F"/>
    <a:srgbClr val="A59E73"/>
    <a:srgbClr val="898E7B"/>
    <a:srgbClr val="353535"/>
    <a:srgbClr val="9F1414"/>
    <a:srgbClr val="A5A376"/>
    <a:srgbClr val="005892"/>
    <a:srgbClr val="8B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3" autoAdjust="0"/>
    <p:restoredTop sz="86443" autoAdjust="0"/>
  </p:normalViewPr>
  <p:slideViewPr>
    <p:cSldViewPr snapToGrid="0">
      <p:cViewPr varScale="1">
        <p:scale>
          <a:sx n="75" d="100"/>
          <a:sy n="75" d="100"/>
        </p:scale>
        <p:origin x="198" y="5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5/8/2023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5/8/2023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 </a:t>
            </a:r>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25363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4</a:t>
            </a:fld>
            <a:endParaRPr lang="en-US"/>
          </a:p>
        </p:txBody>
      </p:sp>
    </p:spTree>
    <p:extLst>
      <p:ext uri="{BB962C8B-B14F-4D97-AF65-F5344CB8AC3E}">
        <p14:creationId xmlns:p14="http://schemas.microsoft.com/office/powerpoint/2010/main" val="254097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7</a:t>
            </a:fld>
            <a:endParaRPr lang="en-US"/>
          </a:p>
        </p:txBody>
      </p:sp>
    </p:spTree>
    <p:extLst>
      <p:ext uri="{BB962C8B-B14F-4D97-AF65-F5344CB8AC3E}">
        <p14:creationId xmlns:p14="http://schemas.microsoft.com/office/powerpoint/2010/main" val="253635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11</a:t>
            </a:fld>
            <a:endParaRPr lang="en-US"/>
          </a:p>
        </p:txBody>
      </p:sp>
    </p:spTree>
    <p:extLst>
      <p:ext uri="{BB962C8B-B14F-4D97-AF65-F5344CB8AC3E}">
        <p14:creationId xmlns:p14="http://schemas.microsoft.com/office/powerpoint/2010/main" val="415451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68656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804908666"/>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D8D479-8942-46E8-A226-A4E01F7A105C}"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6446485"/>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418846761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450384"/>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1649245986"/>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3385473308"/>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3160817719"/>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a:xfrm rot="16200000">
            <a:off x="10474869" y="1584960"/>
            <a:ext cx="2438399" cy="487680"/>
          </a:xfrm>
          <a:prstGeom prst="rect">
            <a:avLst/>
          </a:prstGeom>
        </p:spPr>
        <p:txBody>
          <a:bodyPr/>
          <a:lstStyle/>
          <a:p>
            <a:fld id="{C81B9673-AC7F-4F1F-84E4-F0E5EAAE106D}" type="datetime1">
              <a:rPr lang="en-US" smtClean="0"/>
              <a:pPr/>
              <a:t>5/8/2023</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649873818"/>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5/8/2023</a:t>
            </a:fld>
            <a:endParaRPr lang="en-US"/>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65044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287970179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7935441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86AC23-C97B-41FB-9B89-C7FE0FB631CA}" type="datetime1">
              <a:rPr lang="en-US" smtClean="0"/>
              <a:pPr/>
              <a:t>5/8/2023</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019466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B9673-AC7F-4F1F-84E4-F0E5EAAE106D}" type="datetime1">
              <a:rPr lang="en-US" smtClean="0"/>
              <a:pPr/>
              <a:t>5/8/2023</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30718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3433638420"/>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447A63-5E3D-469C-A0D1-119323F4F95E}" type="datetime1">
              <a:rPr lang="en-US" smtClean="0"/>
              <a:pPr/>
              <a:t>5/8/2023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185156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29000"/>
            <a:lum/>
          </a:blip>
          <a:srcRect/>
          <a:stretch>
            <a:fillRect l="-17000" r="-17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624D31-43A5-475A-80CF-332C9F6DCF35}" type="datetimeFigureOut">
              <a:rPr lang="en-US" smtClean="0"/>
              <a:t>5/8/2023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D8D479-8942-46E8-A226-A4E01F7A105C}" type="slidenum">
              <a:rPr lang="en-US" smtClean="0"/>
              <a:pPr/>
              <a:t>‹#›</a:t>
            </a:fld>
            <a:endParaRPr lang="en-US" dirty="0"/>
          </a:p>
        </p:txBody>
      </p:sp>
    </p:spTree>
    <p:extLst>
      <p:ext uri="{BB962C8B-B14F-4D97-AF65-F5344CB8AC3E}">
        <p14:creationId xmlns:p14="http://schemas.microsoft.com/office/powerpoint/2010/main" val="576000948"/>
      </p:ext>
    </p:extLst>
  </p:cSld>
  <p:clrMap bg1="lt1" tx1="dk1" bg2="lt2" tx2="dk2" accent1="accent1" accent2="accent2" accent3="accent3" accent4="accent4" accent5="accent5" accent6="accent6" hlink="hlink" folHlink="folHlink"/>
  <p:sldLayoutIdLst>
    <p:sldLayoutId id="2147484658" r:id="rId1"/>
    <p:sldLayoutId id="2147484659" r:id="rId2"/>
    <p:sldLayoutId id="2147484660" r:id="rId3"/>
    <p:sldLayoutId id="2147484661" r:id="rId4"/>
    <p:sldLayoutId id="2147484662" r:id="rId5"/>
    <p:sldLayoutId id="2147484663" r:id="rId6"/>
    <p:sldLayoutId id="2147484664" r:id="rId7"/>
    <p:sldLayoutId id="2147484665" r:id="rId8"/>
    <p:sldLayoutId id="2147484666" r:id="rId9"/>
    <p:sldLayoutId id="2147484667" r:id="rId10"/>
    <p:sldLayoutId id="2147484668" r:id="rId11"/>
    <p:sldLayoutId id="2147484669" r:id="rId12"/>
    <p:sldLayoutId id="2147484670" r:id="rId13"/>
    <p:sldLayoutId id="2147484671" r:id="rId14"/>
    <p:sldLayoutId id="2147484672" r:id="rId15"/>
    <p:sldLayoutId id="2147484673" r:id="rId16"/>
    <p:sldLayoutId id="214748365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2.jp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2.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813" y="647700"/>
            <a:ext cx="8915399" cy="2262781"/>
          </a:xfrm>
          <a:noFill/>
        </p:spPr>
        <p:txBody>
          <a:bodyPr>
            <a:normAutofit fontScale="90000"/>
          </a:bodyPr>
          <a:lstStyle/>
          <a:p>
            <a:br>
              <a:rPr lang="en-US" dirty="0"/>
            </a:br>
            <a:br>
              <a:rPr lang="en-US" dirty="0"/>
            </a:br>
            <a:r>
              <a:rPr lang="en-US" sz="6700" b="1" dirty="0">
                <a:effectLst>
                  <a:outerShdw blurRad="38100" dist="38100" dir="2700000" algn="tl">
                    <a:srgbClr val="000000">
                      <a:alpha val="43137"/>
                    </a:srgbClr>
                  </a:outerShdw>
                </a:effectLst>
                <a:latin typeface="Californian FB" panose="0207040306080B030204" pitchFamily="18" charset="0"/>
              </a:rPr>
              <a:t>Town of Awendaw</a:t>
            </a:r>
            <a:br>
              <a:rPr lang="en-US" dirty="0"/>
            </a:br>
            <a:r>
              <a:rPr lang="en-US" sz="4000" dirty="0">
                <a:latin typeface="Californian FB" panose="0207040306080B030204" pitchFamily="18" charset="0"/>
              </a:rPr>
              <a:t>2023 Comprehensive Plan </a:t>
            </a:r>
          </a:p>
        </p:txBody>
      </p:sp>
      <p:sp>
        <p:nvSpPr>
          <p:cNvPr id="3" name="Subtitle 2"/>
          <p:cNvSpPr>
            <a:spLocks noGrp="1"/>
          </p:cNvSpPr>
          <p:nvPr>
            <p:ph type="subTitle" idx="1"/>
          </p:nvPr>
        </p:nvSpPr>
        <p:spPr>
          <a:xfrm>
            <a:off x="3402013" y="5996579"/>
            <a:ext cx="8915399" cy="1126283"/>
          </a:xfrm>
        </p:spPr>
        <p:txBody>
          <a:bodyPr>
            <a:normAutofit/>
          </a:bodyPr>
          <a:lstStyle/>
          <a:p>
            <a:r>
              <a:rPr lang="en-US" sz="2400" b="1" dirty="0">
                <a:solidFill>
                  <a:schemeClr val="tx1"/>
                </a:solidFill>
                <a:latin typeface="Segoe Script" panose="030B0504020000000003" pitchFamily="66" charset="0"/>
                <a:ea typeface="Gulim" panose="020B0600000101010101" pitchFamily="34" charset="-127"/>
              </a:rPr>
              <a:t>A 10-Year  Plan  for Our Town and Our Way of Life</a:t>
            </a:r>
          </a:p>
        </p:txBody>
      </p:sp>
      <p:pic>
        <p:nvPicPr>
          <p:cNvPr id="9" name="Picture 8">
            <a:extLst>
              <a:ext uri="{FF2B5EF4-FFF2-40B4-BE49-F238E27FC236}">
                <a16:creationId xmlns:a16="http://schemas.microsoft.com/office/drawing/2014/main" id="{35889EE9-9E5D-1240-E7FC-D7526A2A4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8345" y="1779090"/>
            <a:ext cx="2567733" cy="2567733"/>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9AEA5-E234-4561-B58D-E9908A8556F8}"/>
              </a:ext>
            </a:extLst>
          </p:cNvPr>
          <p:cNvSpPr>
            <a:spLocks noGrp="1"/>
          </p:cNvSpPr>
          <p:nvPr>
            <p:ph type="title"/>
          </p:nvPr>
        </p:nvSpPr>
        <p:spPr>
          <a:xfrm>
            <a:off x="1956619" y="624110"/>
            <a:ext cx="9547993" cy="1280890"/>
          </a:xfrm>
        </p:spPr>
        <p:txBody>
          <a:bodyPr>
            <a:normAutofit fontScale="90000"/>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4900" b="1" i="0" u="none" strike="noStrike" kern="1200" cap="none" spc="0" normalizeH="0" baseline="0" noProof="0" dirty="0">
                <a:ln>
                  <a:noFill/>
                </a:ln>
                <a:solidFill>
                  <a:srgbClr val="265991">
                    <a:lumMod val="75000"/>
                  </a:srgbClr>
                </a:solidFill>
                <a:effectLst>
                  <a:outerShdw blurRad="38100" dist="38100" dir="2700000" algn="tl">
                    <a:srgbClr val="000000">
                      <a:alpha val="43137"/>
                    </a:srgbClr>
                  </a:outerShdw>
                </a:effectLst>
                <a:uLnTx/>
                <a:uFillTx/>
                <a:latin typeface="Californian FB" panose="0207040306080B030204" pitchFamily="18" charset="0"/>
                <a:ea typeface="Tahoma" panose="020B0604030504040204" pitchFamily="34" charset="0"/>
                <a:cs typeface="Tahoma" panose="020B0604030504040204" pitchFamily="34" charset="0"/>
              </a:rPr>
              <a:t>Top Ten Principles for Awendaw 2023</a:t>
            </a:r>
            <a:br>
              <a:rPr kumimoji="0" lang="en-US" sz="4300" b="1" i="0" u="none" strike="noStrike" kern="1200" cap="none" spc="0" normalizeH="0" baseline="0" noProof="0" dirty="0">
                <a:ln>
                  <a:noFill/>
                </a:ln>
                <a:solidFill>
                  <a:srgbClr val="265991">
                    <a:lumMod val="75000"/>
                  </a:srgbClr>
                </a:solidFill>
                <a:effectLst/>
                <a:uLnTx/>
                <a:uFillTx/>
                <a:latin typeface="Californian FB" panose="0207040306080B030204" pitchFamily="18" charset="0"/>
                <a:ea typeface="Tahoma" panose="020B0604030504040204" pitchFamily="34" charset="0"/>
                <a:cs typeface="Tahoma" panose="020B0604030504040204" pitchFamily="34" charset="0"/>
              </a:rPr>
            </a:br>
            <a:b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7" name="Content Placeholder 6">
            <a:extLst>
              <a:ext uri="{FF2B5EF4-FFF2-40B4-BE49-F238E27FC236}">
                <a16:creationId xmlns:a16="http://schemas.microsoft.com/office/drawing/2014/main" id="{6A413AD4-DB56-4F7C-80A4-106FD674E965}"/>
              </a:ext>
            </a:extLst>
          </p:cNvPr>
          <p:cNvSpPr txBox="1">
            <a:spLocks noGrp="1"/>
          </p:cNvSpPr>
          <p:nvPr>
            <p:ph idx="1"/>
          </p:nvPr>
        </p:nvSpPr>
        <p:spPr>
          <a:xfrm>
            <a:off x="2589212" y="2092310"/>
            <a:ext cx="8915400" cy="1605568"/>
          </a:xfrm>
          <a:prstGeom prst="rect">
            <a:avLst/>
          </a:prstGeom>
          <a:noFill/>
        </p:spPr>
        <p:txBody>
          <a:bodyPr wrap="square" rtlCol="0">
            <a:spAutoFit/>
          </a:bodyPr>
          <a:lstStyle/>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Sustainability. </a:t>
            </a:r>
            <a:r>
              <a:rPr lang="en-US" dirty="0">
                <a:solidFill>
                  <a:srgbClr val="3C6B88"/>
                </a:solidFill>
                <a:latin typeface="Tahoma" panose="020B0604030504040204" pitchFamily="34" charset="0"/>
                <a:ea typeface="Tahoma" panose="020B0604030504040204" pitchFamily="34" charset="0"/>
                <a:cs typeface="Tahoma" panose="020B0604030504040204" pitchFamily="34" charset="0"/>
              </a:rPr>
              <a:t>The Awendaw Community seeks to be a good steward of the land. The goal is to promote the conservation of resources and utilize sustainable practices which recognize the connection to, and interdependence with, the natural environment.</a:t>
            </a:r>
            <a:endPar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Date Placeholder 3">
            <a:extLst>
              <a:ext uri="{FF2B5EF4-FFF2-40B4-BE49-F238E27FC236}">
                <a16:creationId xmlns:a16="http://schemas.microsoft.com/office/drawing/2014/main" id="{AFBD24DD-791C-4F71-8C60-CD7CCA7525FE}"/>
              </a:ext>
            </a:extLst>
          </p:cNvPr>
          <p:cNvSpPr>
            <a:spLocks noGrp="1"/>
          </p:cNvSpPr>
          <p:nvPr>
            <p:ph type="dt" sz="half" idx="10"/>
          </p:nvPr>
        </p:nvSpPr>
        <p:spPr/>
        <p:txBody>
          <a:bodyPr/>
          <a:lstStyle/>
          <a:p>
            <a:fld id="{105C8B05-2FC3-44CA-AFFE-DC10ED4B6640}" type="datetime1">
              <a:rPr lang="en-US" smtClean="0"/>
              <a:t>5/8/2023</a:t>
            </a:fld>
            <a:endParaRPr lang="en-US" dirty="0"/>
          </a:p>
        </p:txBody>
      </p:sp>
      <p:sp>
        <p:nvSpPr>
          <p:cNvPr id="5" name="Footer Placeholder 4">
            <a:extLst>
              <a:ext uri="{FF2B5EF4-FFF2-40B4-BE49-F238E27FC236}">
                <a16:creationId xmlns:a16="http://schemas.microsoft.com/office/drawing/2014/main" id="{324CEF0A-2D7A-4A54-AD03-1D82F402733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1425E70F-BA7B-42C6-BB90-01D879BBA2C7}"/>
              </a:ext>
            </a:extLst>
          </p:cNvPr>
          <p:cNvSpPr>
            <a:spLocks noGrp="1"/>
          </p:cNvSpPr>
          <p:nvPr>
            <p:ph type="sldNum" sz="quarter" idx="12"/>
          </p:nvPr>
        </p:nvSpPr>
        <p:spPr/>
        <p:txBody>
          <a:bodyPr/>
          <a:lstStyle/>
          <a:p>
            <a:fld id="{9CD8D479-8942-46E8-A226-A4E01F7A105C}" type="slidenum">
              <a:rPr lang="en-US" sz="1600" smtClean="0"/>
              <a:pPr/>
              <a:t>10</a:t>
            </a:fld>
            <a:r>
              <a:rPr lang="en-US" sz="1600" dirty="0"/>
              <a:t> of 11</a:t>
            </a:r>
          </a:p>
        </p:txBody>
      </p:sp>
      <p:sp>
        <p:nvSpPr>
          <p:cNvPr id="10" name="Oval 9">
            <a:extLst>
              <a:ext uri="{FF2B5EF4-FFF2-40B4-BE49-F238E27FC236}">
                <a16:creationId xmlns:a16="http://schemas.microsoft.com/office/drawing/2014/main" id="{AC52855E-F84C-48D0-A995-A1B0F2BFF4E5}"/>
              </a:ext>
            </a:extLst>
          </p:cNvPr>
          <p:cNvSpPr/>
          <p:nvPr/>
        </p:nvSpPr>
        <p:spPr>
          <a:xfrm>
            <a:off x="1311580" y="1929603"/>
            <a:ext cx="1010818" cy="1012228"/>
          </a:xfrm>
          <a:prstGeom prst="ellipse">
            <a:avLst/>
          </a:prstGeom>
          <a:solidFill>
            <a:srgbClr val="3A6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10</a:t>
            </a:r>
          </a:p>
        </p:txBody>
      </p:sp>
      <p:pic>
        <p:nvPicPr>
          <p:cNvPr id="3" name="Picture 2">
            <a:extLst>
              <a:ext uri="{FF2B5EF4-FFF2-40B4-BE49-F238E27FC236}">
                <a16:creationId xmlns:a16="http://schemas.microsoft.com/office/drawing/2014/main" id="{A60F6289-51BD-BE54-789F-255B3AE72F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67" y="4290267"/>
            <a:ext cx="2567733" cy="2567733"/>
          </a:xfrm>
          <a:prstGeom prst="rect">
            <a:avLst/>
          </a:prstGeom>
        </p:spPr>
      </p:pic>
    </p:spTree>
    <p:extLst>
      <p:ext uri="{BB962C8B-B14F-4D97-AF65-F5344CB8AC3E}">
        <p14:creationId xmlns:p14="http://schemas.microsoft.com/office/powerpoint/2010/main" val="371963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5" name="Slide Number Placeholder 4">
            <a:extLst>
              <a:ext uri="{FF2B5EF4-FFF2-40B4-BE49-F238E27FC236}">
                <a16:creationId xmlns:a16="http://schemas.microsoft.com/office/drawing/2014/main" id="{34E1ACFE-028B-4DB4-9049-AA802DC6C009}"/>
              </a:ext>
            </a:extLst>
          </p:cNvPr>
          <p:cNvSpPr>
            <a:spLocks noGrp="1"/>
          </p:cNvSpPr>
          <p:nvPr>
            <p:ph type="sldNum" sz="quarter" idx="12"/>
          </p:nvPr>
        </p:nvSpPr>
        <p:spPr>
          <a:xfrm>
            <a:off x="484822" y="814388"/>
            <a:ext cx="779767" cy="358971"/>
          </a:xfrm>
        </p:spPr>
        <p:txBody>
          <a:bodyPr/>
          <a:lstStyle/>
          <a:p>
            <a:fld id="{9CD8D479-8942-46E8-A226-A4E01F7A105C}" type="slidenum">
              <a:rPr lang="en-US" sz="1600" smtClean="0"/>
              <a:t>11</a:t>
            </a:fld>
            <a:r>
              <a:rPr lang="en-US" sz="1600" dirty="0"/>
              <a:t> of 11</a:t>
            </a:r>
          </a:p>
        </p:txBody>
      </p:sp>
      <p:sp>
        <p:nvSpPr>
          <p:cNvPr id="3" name="Freeform 2"/>
          <p:cNvSpPr/>
          <p:nvPr/>
        </p:nvSpPr>
        <p:spPr>
          <a:xfrm>
            <a:off x="1633249" y="3901940"/>
            <a:ext cx="3027080" cy="2623469"/>
          </a:xfrm>
          <a:custGeom>
            <a:avLst/>
            <a:gdLst>
              <a:gd name="connsiteX0" fmla="*/ 0 w 2290399"/>
              <a:gd name="connsiteY0" fmla="*/ 987362 h 1974723"/>
              <a:gd name="connsiteX1" fmla="*/ 493681 w 2290399"/>
              <a:gd name="connsiteY1" fmla="*/ 0 h 1974723"/>
              <a:gd name="connsiteX2" fmla="*/ 1796718 w 2290399"/>
              <a:gd name="connsiteY2" fmla="*/ 0 h 1974723"/>
              <a:gd name="connsiteX3" fmla="*/ 2290399 w 2290399"/>
              <a:gd name="connsiteY3" fmla="*/ 987362 h 1974723"/>
              <a:gd name="connsiteX4" fmla="*/ 1796718 w 2290399"/>
              <a:gd name="connsiteY4" fmla="*/ 1974723 h 1974723"/>
              <a:gd name="connsiteX5" fmla="*/ 493681 w 2290399"/>
              <a:gd name="connsiteY5" fmla="*/ 1974723 h 1974723"/>
              <a:gd name="connsiteX6" fmla="*/ 0 w 2290399"/>
              <a:gd name="connsiteY6" fmla="*/ 987362 h 197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0399" h="1974723">
                <a:moveTo>
                  <a:pt x="0" y="987362"/>
                </a:moveTo>
                <a:lnTo>
                  <a:pt x="493681" y="0"/>
                </a:lnTo>
                <a:lnTo>
                  <a:pt x="1796718" y="0"/>
                </a:lnTo>
                <a:lnTo>
                  <a:pt x="2290399" y="987362"/>
                </a:lnTo>
                <a:lnTo>
                  <a:pt x="1796718" y="1974723"/>
                </a:lnTo>
                <a:lnTo>
                  <a:pt x="493681" y="1974723"/>
                </a:lnTo>
                <a:lnTo>
                  <a:pt x="0" y="987362"/>
                </a:lnTo>
                <a:close/>
              </a:path>
            </a:pathLst>
          </a:custGeom>
          <a:solidFill>
            <a:schemeClr val="tx2"/>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427" tIns="326760" rIns="355427" bIns="326760" numCol="1" spcCol="1270" anchor="ctr" anchorCtr="0">
            <a:noAutofit/>
          </a:bodyPr>
          <a:lstStyle/>
          <a:p>
            <a:pPr lvl="0" algn="ctr" defTabSz="711200">
              <a:spcBef>
                <a:spcPct val="0"/>
              </a:spcBef>
              <a:spcAft>
                <a:spcPct val="35000"/>
              </a:spcAft>
              <a:buNone/>
            </a:pPr>
            <a:endParaRPr lang="en-US" kern="1200" dirty="0">
              <a:latin typeface="Tahoma" panose="020B0604030504040204" pitchFamily="34" charset="0"/>
              <a:ea typeface="Tahoma" panose="020B0604030504040204" pitchFamily="34" charset="0"/>
              <a:cs typeface="Tahoma" panose="020B0604030504040204" pitchFamily="34" charset="0"/>
            </a:endParaRPr>
          </a:p>
          <a:p>
            <a:pPr lvl="0" algn="ctr" defTabSz="711200">
              <a:spcBef>
                <a:spcPct val="0"/>
              </a:spcBef>
              <a:spcAft>
                <a:spcPct val="35000"/>
              </a:spcAft>
              <a:buNone/>
            </a:pPr>
            <a:r>
              <a:rPr lang="en-US" kern="1200" dirty="0">
                <a:latin typeface="Tahoma" panose="020B0604030504040204" pitchFamily="34" charset="0"/>
                <a:ea typeface="Tahoma" panose="020B0604030504040204" pitchFamily="34" charset="0"/>
                <a:cs typeface="Tahoma" panose="020B0604030504040204" pitchFamily="34" charset="0"/>
              </a:rPr>
              <a:t>What are the </a:t>
            </a:r>
            <a:r>
              <a:rPr lang="en-US" dirty="0">
                <a:latin typeface="Tahoma" panose="020B0604030504040204" pitchFamily="34" charset="0"/>
                <a:ea typeface="Tahoma" panose="020B0604030504040204" pitchFamily="34" charset="0"/>
                <a:cs typeface="Tahoma" panose="020B0604030504040204" pitchFamily="34" charset="0"/>
              </a:rPr>
              <a:t>Town’s</a:t>
            </a:r>
            <a:r>
              <a:rPr lang="en-US" kern="1200" dirty="0">
                <a:latin typeface="Tahoma" panose="020B0604030504040204" pitchFamily="34" charset="0"/>
                <a:ea typeface="Tahoma" panose="020B0604030504040204" pitchFamily="34" charset="0"/>
                <a:cs typeface="Tahoma" panose="020B0604030504040204" pitchFamily="34" charset="0"/>
              </a:rPr>
              <a:t> biggest challenges  going forward?</a:t>
            </a:r>
          </a:p>
          <a:p>
            <a:pPr marL="114300" lvl="1" indent="-114300" algn="ctr" defTabSz="533400">
              <a:spcBef>
                <a:spcPct val="0"/>
              </a:spcBef>
              <a:spcAft>
                <a:spcPct val="15000"/>
              </a:spcAft>
              <a:buChar char="••"/>
            </a:pPr>
            <a:r>
              <a:rPr lang="en-US" kern="1200" dirty="0">
                <a:latin typeface="Tahoma" panose="020B0604030504040204" pitchFamily="34" charset="0"/>
                <a:ea typeface="Tahoma" panose="020B0604030504040204" pitchFamily="34" charset="0"/>
                <a:cs typeface="Tahoma" panose="020B0604030504040204" pitchFamily="34" charset="0"/>
              </a:rPr>
              <a:t>Population?</a:t>
            </a:r>
          </a:p>
          <a:p>
            <a:pPr marL="114300" lvl="1" indent="-114300" algn="ctr" defTabSz="533400">
              <a:spcBef>
                <a:spcPct val="0"/>
              </a:spcBef>
              <a:spcAft>
                <a:spcPct val="15000"/>
              </a:spcAft>
              <a:buChar char="••"/>
            </a:pPr>
            <a:r>
              <a:rPr lang="en-US" kern="1200" dirty="0">
                <a:latin typeface="Tahoma" panose="020B0604030504040204" pitchFamily="34" charset="0"/>
                <a:ea typeface="Tahoma" panose="020B0604030504040204" pitchFamily="34" charset="0"/>
                <a:cs typeface="Tahoma" panose="020B0604030504040204" pitchFamily="34" charset="0"/>
              </a:rPr>
              <a:t>Housing?</a:t>
            </a:r>
          </a:p>
          <a:p>
            <a:pPr marL="114300" lvl="1" indent="-114300" algn="ctr" defTabSz="533400">
              <a:spcBef>
                <a:spcPct val="0"/>
              </a:spcBef>
              <a:spcAft>
                <a:spcPct val="15000"/>
              </a:spcAft>
              <a:buChar char="••"/>
            </a:pPr>
            <a:r>
              <a:rPr lang="en-US" dirty="0">
                <a:latin typeface="Tahoma" panose="020B0604030504040204" pitchFamily="34" charset="0"/>
                <a:ea typeface="Tahoma" panose="020B0604030504040204" pitchFamily="34" charset="0"/>
                <a:cs typeface="Tahoma" panose="020B0604030504040204" pitchFamily="34" charset="0"/>
              </a:rPr>
              <a:t>Traffic</a:t>
            </a:r>
            <a:r>
              <a:rPr lang="en-US" kern="1200" dirty="0">
                <a:latin typeface="Tahoma" panose="020B0604030504040204" pitchFamily="34" charset="0"/>
                <a:ea typeface="Tahoma" panose="020B0604030504040204" pitchFamily="34" charset="0"/>
                <a:cs typeface="Tahoma" panose="020B0604030504040204" pitchFamily="34" charset="0"/>
              </a:rPr>
              <a:t>?</a:t>
            </a:r>
          </a:p>
          <a:p>
            <a:pPr marL="114300" lvl="1" indent="-114300" algn="ctr" defTabSz="533400">
              <a:spcBef>
                <a:spcPct val="0"/>
              </a:spcBef>
              <a:spcAft>
                <a:spcPct val="15000"/>
              </a:spcAft>
              <a:buChar char="••"/>
            </a:pPr>
            <a:r>
              <a:rPr lang="en-US" kern="1200" dirty="0">
                <a:latin typeface="Tahoma" panose="020B0604030504040204" pitchFamily="34" charset="0"/>
                <a:ea typeface="Tahoma" panose="020B0604030504040204" pitchFamily="34" charset="0"/>
                <a:cs typeface="Tahoma" panose="020B0604030504040204" pitchFamily="34" charset="0"/>
              </a:rPr>
              <a:t>Economics?</a:t>
            </a:r>
          </a:p>
        </p:txBody>
      </p:sp>
      <p:sp>
        <p:nvSpPr>
          <p:cNvPr id="12" name="Freeform 11"/>
          <p:cNvSpPr/>
          <p:nvPr/>
        </p:nvSpPr>
        <p:spPr>
          <a:xfrm>
            <a:off x="6499029" y="3880890"/>
            <a:ext cx="3027080" cy="2623469"/>
          </a:xfrm>
          <a:custGeom>
            <a:avLst/>
            <a:gdLst>
              <a:gd name="connsiteX0" fmla="*/ 0 w 2290399"/>
              <a:gd name="connsiteY0" fmla="*/ 987362 h 1974723"/>
              <a:gd name="connsiteX1" fmla="*/ 493681 w 2290399"/>
              <a:gd name="connsiteY1" fmla="*/ 0 h 1974723"/>
              <a:gd name="connsiteX2" fmla="*/ 1796718 w 2290399"/>
              <a:gd name="connsiteY2" fmla="*/ 0 h 1974723"/>
              <a:gd name="connsiteX3" fmla="*/ 2290399 w 2290399"/>
              <a:gd name="connsiteY3" fmla="*/ 987362 h 1974723"/>
              <a:gd name="connsiteX4" fmla="*/ 1796718 w 2290399"/>
              <a:gd name="connsiteY4" fmla="*/ 1974723 h 1974723"/>
              <a:gd name="connsiteX5" fmla="*/ 493681 w 2290399"/>
              <a:gd name="connsiteY5" fmla="*/ 1974723 h 1974723"/>
              <a:gd name="connsiteX6" fmla="*/ 0 w 2290399"/>
              <a:gd name="connsiteY6" fmla="*/ 987362 h 197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0399" h="1974723">
                <a:moveTo>
                  <a:pt x="0" y="987362"/>
                </a:moveTo>
                <a:lnTo>
                  <a:pt x="493681" y="0"/>
                </a:lnTo>
                <a:lnTo>
                  <a:pt x="1796718" y="0"/>
                </a:lnTo>
                <a:lnTo>
                  <a:pt x="2290399" y="987362"/>
                </a:lnTo>
                <a:lnTo>
                  <a:pt x="1796718" y="1974723"/>
                </a:lnTo>
                <a:lnTo>
                  <a:pt x="493681" y="1974723"/>
                </a:lnTo>
                <a:lnTo>
                  <a:pt x="0" y="987362"/>
                </a:lnTo>
                <a:close/>
              </a:path>
            </a:pathLst>
          </a:custGeom>
          <a:solidFill>
            <a:schemeClr val="tx2"/>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427" tIns="326760" rIns="355427" bIns="326760" numCol="1" spcCol="1270" anchor="ctr" anchorCtr="0">
            <a:noAutofit/>
          </a:bodyPr>
          <a:lstStyle/>
          <a:p>
            <a:pPr lvl="0" algn="ctr" defTabSz="711200">
              <a:spcBef>
                <a:spcPct val="0"/>
              </a:spcBef>
              <a:spcAft>
                <a:spcPct val="35000"/>
              </a:spcAft>
            </a:pPr>
            <a:r>
              <a:rPr lang="en-US" kern="1200" dirty="0">
                <a:latin typeface="Tahoma" panose="020B0604030504040204" pitchFamily="34" charset="0"/>
                <a:ea typeface="Tahoma" panose="020B0604030504040204" pitchFamily="34" charset="0"/>
                <a:cs typeface="Tahoma" panose="020B0604030504040204" pitchFamily="34" charset="0"/>
              </a:rPr>
              <a:t>What opportunities exist for the </a:t>
            </a:r>
            <a:r>
              <a:rPr lang="en-US" dirty="0">
                <a:latin typeface="Tahoma" panose="020B0604030504040204" pitchFamily="34" charset="0"/>
                <a:ea typeface="Tahoma" panose="020B0604030504040204" pitchFamily="34" charset="0"/>
                <a:cs typeface="Tahoma" panose="020B0604030504040204" pitchFamily="34" charset="0"/>
              </a:rPr>
              <a:t>Town’s</a:t>
            </a:r>
            <a:r>
              <a:rPr lang="en-US" kern="1200" dirty="0">
                <a:latin typeface="Tahoma" panose="020B0604030504040204" pitchFamily="34" charset="0"/>
                <a:ea typeface="Tahoma" panose="020B0604030504040204" pitchFamily="34" charset="0"/>
                <a:cs typeface="Tahoma" panose="020B0604030504040204" pitchFamily="34" charset="0"/>
              </a:rPr>
              <a:t> future?</a:t>
            </a:r>
          </a:p>
        </p:txBody>
      </p:sp>
      <p:sp>
        <p:nvSpPr>
          <p:cNvPr id="16" name="Freeform 15"/>
          <p:cNvSpPr/>
          <p:nvPr/>
        </p:nvSpPr>
        <p:spPr>
          <a:xfrm>
            <a:off x="4066139" y="2527584"/>
            <a:ext cx="3027080" cy="2623469"/>
          </a:xfrm>
          <a:custGeom>
            <a:avLst/>
            <a:gdLst>
              <a:gd name="connsiteX0" fmla="*/ 0 w 2290399"/>
              <a:gd name="connsiteY0" fmla="*/ 987362 h 1974723"/>
              <a:gd name="connsiteX1" fmla="*/ 493681 w 2290399"/>
              <a:gd name="connsiteY1" fmla="*/ 0 h 1974723"/>
              <a:gd name="connsiteX2" fmla="*/ 1796718 w 2290399"/>
              <a:gd name="connsiteY2" fmla="*/ 0 h 1974723"/>
              <a:gd name="connsiteX3" fmla="*/ 2290399 w 2290399"/>
              <a:gd name="connsiteY3" fmla="*/ 987362 h 1974723"/>
              <a:gd name="connsiteX4" fmla="*/ 1796718 w 2290399"/>
              <a:gd name="connsiteY4" fmla="*/ 1974723 h 1974723"/>
              <a:gd name="connsiteX5" fmla="*/ 493681 w 2290399"/>
              <a:gd name="connsiteY5" fmla="*/ 1974723 h 1974723"/>
              <a:gd name="connsiteX6" fmla="*/ 0 w 2290399"/>
              <a:gd name="connsiteY6" fmla="*/ 987362 h 197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0399" h="1974723">
                <a:moveTo>
                  <a:pt x="0" y="987362"/>
                </a:moveTo>
                <a:lnTo>
                  <a:pt x="493681" y="0"/>
                </a:lnTo>
                <a:lnTo>
                  <a:pt x="1796718" y="0"/>
                </a:lnTo>
                <a:lnTo>
                  <a:pt x="2290399" y="987362"/>
                </a:lnTo>
                <a:lnTo>
                  <a:pt x="1796718" y="1974723"/>
                </a:lnTo>
                <a:lnTo>
                  <a:pt x="493681" y="1974723"/>
                </a:lnTo>
                <a:lnTo>
                  <a:pt x="0" y="987362"/>
                </a:lnTo>
                <a:close/>
              </a:path>
            </a:pathLst>
          </a:custGeom>
          <a:solidFill>
            <a:schemeClr val="tx2"/>
          </a:solidFill>
          <a:ln>
            <a:noFill/>
          </a:ln>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427" tIns="326760" rIns="355427" bIns="326760" numCol="1" spcCol="1270" anchor="ctr" anchorCtr="0">
            <a:noAutofit/>
          </a:bodyPr>
          <a:lstStyle/>
          <a:p>
            <a:pPr lvl="0" algn="ctr" defTabSz="711200">
              <a:spcBef>
                <a:spcPct val="0"/>
              </a:spcBef>
              <a:spcAft>
                <a:spcPct val="35000"/>
              </a:spcAft>
            </a:pPr>
            <a:r>
              <a:rPr lang="en-US" kern="1200" dirty="0">
                <a:latin typeface="Tahoma" panose="020B0604030504040204" pitchFamily="34" charset="0"/>
                <a:ea typeface="Tahoma" panose="020B0604030504040204" pitchFamily="34" charset="0"/>
                <a:cs typeface="Tahoma" panose="020B0604030504040204" pitchFamily="34" charset="0"/>
              </a:rPr>
              <a:t>What has the </a:t>
            </a:r>
            <a:r>
              <a:rPr lang="en-US" dirty="0">
                <a:latin typeface="Tahoma" panose="020B0604030504040204" pitchFamily="34" charset="0"/>
                <a:ea typeface="Tahoma" panose="020B0604030504040204" pitchFamily="34" charset="0"/>
                <a:cs typeface="Tahoma" panose="020B0604030504040204" pitchFamily="34" charset="0"/>
              </a:rPr>
              <a:t>Town</a:t>
            </a:r>
            <a:r>
              <a:rPr lang="en-US" kern="1200" dirty="0">
                <a:latin typeface="Tahoma" panose="020B0604030504040204" pitchFamily="34" charset="0"/>
                <a:ea typeface="Tahoma" panose="020B0604030504040204" pitchFamily="34" charset="0"/>
                <a:cs typeface="Tahoma" panose="020B0604030504040204" pitchFamily="34" charset="0"/>
              </a:rPr>
              <a:t> gotten “right” in implementing the 2017 Plan? </a:t>
            </a:r>
          </a:p>
          <a:p>
            <a:pPr lvl="0" algn="ctr" defTabSz="711200">
              <a:spcBef>
                <a:spcPct val="0"/>
              </a:spcBef>
              <a:spcAft>
                <a:spcPct val="35000"/>
              </a:spcAft>
            </a:pPr>
            <a:r>
              <a:rPr lang="en-US" kern="1200" dirty="0">
                <a:latin typeface="Tahoma" panose="020B0604030504040204" pitchFamily="34" charset="0"/>
                <a:ea typeface="Tahoma" panose="020B0604030504040204" pitchFamily="34" charset="0"/>
                <a:cs typeface="Tahoma" panose="020B0604030504040204" pitchFamily="34" charset="0"/>
              </a:rPr>
              <a:t>What </a:t>
            </a:r>
            <a:r>
              <a:rPr lang="en-US" dirty="0">
                <a:latin typeface="Tahoma" panose="020B0604030504040204" pitchFamily="34" charset="0"/>
                <a:ea typeface="Tahoma" panose="020B0604030504040204" pitchFamily="34" charset="0"/>
                <a:cs typeface="Tahoma" panose="020B0604030504040204" pitchFamily="34" charset="0"/>
              </a:rPr>
              <a:t>needs more attention</a:t>
            </a:r>
            <a:r>
              <a:rPr lang="en-US" kern="1200" dirty="0">
                <a:latin typeface="Tahoma" panose="020B0604030504040204" pitchFamily="34" charset="0"/>
                <a:ea typeface="Tahoma" panose="020B0604030504040204" pitchFamily="34" charset="0"/>
                <a:cs typeface="Tahoma" panose="020B0604030504040204" pitchFamily="34" charset="0"/>
              </a:rPr>
              <a:t>?</a:t>
            </a:r>
          </a:p>
        </p:txBody>
      </p:sp>
      <p:sp>
        <p:nvSpPr>
          <p:cNvPr id="13" name="Title 4">
            <a:extLst>
              <a:ext uri="{FF2B5EF4-FFF2-40B4-BE49-F238E27FC236}">
                <a16:creationId xmlns:a16="http://schemas.microsoft.com/office/drawing/2014/main" id="{3BB54FD3-0EAF-4EC1-A531-1633E707CB8E}"/>
              </a:ext>
            </a:extLst>
          </p:cNvPr>
          <p:cNvSpPr txBox="1">
            <a:spLocks/>
          </p:cNvSpPr>
          <p:nvPr/>
        </p:nvSpPr>
        <p:spPr>
          <a:xfrm>
            <a:off x="1264589" y="111592"/>
            <a:ext cx="10703559" cy="769310"/>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Q&amp;A Open Discussion</a:t>
            </a:r>
            <a:endParaRPr lang="en-US"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endParaRPr>
          </a:p>
        </p:txBody>
      </p:sp>
      <p:pic>
        <p:nvPicPr>
          <p:cNvPr id="2052" name="Picture 4" descr="Awendaw - SC Picture Project">
            <a:extLst>
              <a:ext uri="{FF2B5EF4-FFF2-40B4-BE49-F238E27FC236}">
                <a16:creationId xmlns:a16="http://schemas.microsoft.com/office/drawing/2014/main" id="{C171B950-5459-3C0A-E769-6C728EDBC2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588" y="1706947"/>
            <a:ext cx="2547141" cy="208988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omes For Sale in Awendaw | Matt O'Neill Real Estate">
            <a:extLst>
              <a:ext uri="{FF2B5EF4-FFF2-40B4-BE49-F238E27FC236}">
                <a16:creationId xmlns:a16="http://schemas.microsoft.com/office/drawing/2014/main" id="{BA045C50-0E90-6A98-FD50-6790370BABE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0804" y="1309598"/>
            <a:ext cx="2969966" cy="166751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1056 Facing East Awendaw Sc 29429, Awendaw, SC 29429 | Compass">
            <a:extLst>
              <a:ext uri="{FF2B5EF4-FFF2-40B4-BE49-F238E27FC236}">
                <a16:creationId xmlns:a16="http://schemas.microsoft.com/office/drawing/2014/main" id="{BAAF827E-D573-6E64-63D0-CCDB32336F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63142" y="2527584"/>
            <a:ext cx="2780518" cy="2192601"/>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addling Awendaw Creek">
            <a:extLst>
              <a:ext uri="{FF2B5EF4-FFF2-40B4-BE49-F238E27FC236}">
                <a16:creationId xmlns:a16="http://schemas.microsoft.com/office/drawing/2014/main" id="{BE9FA014-E328-3E12-A1BE-14C2DFC7CC1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18690" y="500333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5732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fltVal val="0"/>
                                          </p:val>
                                        </p:tav>
                                        <p:tav tm="100000">
                                          <p:val>
                                            <p:strVal val="#ppt_w"/>
                                          </p:val>
                                        </p:tav>
                                      </p:tavLst>
                                    </p:anim>
                                    <p:anim calcmode="lin" valueType="num">
                                      <p:cBhvr>
                                        <p:cTn id="15" dur="1000" fill="hold"/>
                                        <p:tgtEl>
                                          <p:spTgt spid="16"/>
                                        </p:tgtEl>
                                        <p:attrNameLst>
                                          <p:attrName>ppt_h</p:attrName>
                                        </p:attrNameLst>
                                      </p:cBhvr>
                                      <p:tavLst>
                                        <p:tav tm="0">
                                          <p:val>
                                            <p:fltVal val="0"/>
                                          </p:val>
                                        </p:tav>
                                        <p:tav tm="100000">
                                          <p:val>
                                            <p:strVal val="#ppt_h"/>
                                          </p:val>
                                        </p:tav>
                                      </p:tavLst>
                                    </p:anim>
                                    <p:anim calcmode="lin" valueType="num">
                                      <p:cBhvr>
                                        <p:cTn id="16" dur="1000" fill="hold"/>
                                        <p:tgtEl>
                                          <p:spTgt spid="16"/>
                                        </p:tgtEl>
                                        <p:attrNameLst>
                                          <p:attrName>style.rotation</p:attrName>
                                        </p:attrNameLst>
                                      </p:cBhvr>
                                      <p:tavLst>
                                        <p:tav tm="0">
                                          <p:val>
                                            <p:fltVal val="90"/>
                                          </p:val>
                                        </p:tav>
                                        <p:tav tm="100000">
                                          <p:val>
                                            <p:fltVal val="0"/>
                                          </p:val>
                                        </p:tav>
                                      </p:tavLst>
                                    </p:anim>
                                    <p:animEffect transition="in" filter="fade">
                                      <p:cBhvr>
                                        <p:cTn id="17" dur="1000"/>
                                        <p:tgtEl>
                                          <p:spTgt spid="16"/>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4">
            <a:extLst>
              <a:ext uri="{FF2B5EF4-FFF2-40B4-BE49-F238E27FC236}">
                <a16:creationId xmlns:a16="http://schemas.microsoft.com/office/drawing/2014/main" id="{2E7B8BDA-4D90-470C-AC3C-213E198E237C}"/>
              </a:ext>
            </a:extLst>
          </p:cNvPr>
          <p:cNvSpPr>
            <a:spLocks noGrp="1"/>
          </p:cNvSpPr>
          <p:nvPr>
            <p:ph type="title"/>
          </p:nvPr>
        </p:nvSpPr>
        <p:spPr>
          <a:xfrm>
            <a:off x="1780457" y="148246"/>
            <a:ext cx="10160000" cy="769310"/>
          </a:xfrm>
        </p:spPr>
        <p:txBody>
          <a:bodyPr>
            <a:normAutofit/>
          </a:bodyPr>
          <a:lstStyle/>
          <a:p>
            <a:pPr algn="r"/>
            <a:r>
              <a:rPr lang="en-US" sz="44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Next Steps</a:t>
            </a:r>
            <a:endParaRPr lang="en-US"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endParaRPr>
          </a:p>
        </p:txBody>
      </p:sp>
      <p:sp>
        <p:nvSpPr>
          <p:cNvPr id="18"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17" name="Slide Number Placeholder 3"/>
          <p:cNvSpPr>
            <a:spLocks noGrp="1"/>
          </p:cNvSpPr>
          <p:nvPr>
            <p:ph type="sldNum" sz="quarter" idx="12"/>
          </p:nvPr>
        </p:nvSpPr>
        <p:spPr>
          <a:ln>
            <a:noFill/>
          </a:ln>
        </p:spPr>
        <p:txBody>
          <a:bodyPr anchor="ctr">
            <a:normAutofit/>
          </a:bodyPr>
          <a:lstStyle/>
          <a:p>
            <a:pPr>
              <a:lnSpc>
                <a:spcPct val="90000"/>
              </a:lnSpc>
              <a:spcAft>
                <a:spcPts val="600"/>
              </a:spcAft>
            </a:pPr>
            <a:r>
              <a:rPr lang="en-US" sz="1000" dirty="0">
                <a:solidFill>
                  <a:schemeClr val="bg1"/>
                </a:solidFill>
              </a:rPr>
              <a:t>Extra</a:t>
            </a:r>
          </a:p>
        </p:txBody>
      </p:sp>
      <p:grpSp>
        <p:nvGrpSpPr>
          <p:cNvPr id="32" name="Group 31"/>
          <p:cNvGrpSpPr/>
          <p:nvPr/>
        </p:nvGrpSpPr>
        <p:grpSpPr>
          <a:xfrm>
            <a:off x="4576062" y="1759321"/>
            <a:ext cx="6777750" cy="1019453"/>
            <a:chOff x="4905337" y="873635"/>
            <a:chExt cx="6777750" cy="1019453"/>
          </a:xfrm>
        </p:grpSpPr>
        <p:grpSp>
          <p:nvGrpSpPr>
            <p:cNvPr id="26" name="Group 25"/>
            <p:cNvGrpSpPr/>
            <p:nvPr/>
          </p:nvGrpSpPr>
          <p:grpSpPr>
            <a:xfrm>
              <a:off x="4905337" y="873635"/>
              <a:ext cx="6777750" cy="1019453"/>
              <a:chOff x="4905337" y="873635"/>
              <a:chExt cx="6777750" cy="1019453"/>
            </a:xfrm>
          </p:grpSpPr>
          <p:grpSp>
            <p:nvGrpSpPr>
              <p:cNvPr id="23" name="Group 22"/>
              <p:cNvGrpSpPr/>
              <p:nvPr/>
            </p:nvGrpSpPr>
            <p:grpSpPr>
              <a:xfrm>
                <a:off x="5060707" y="908838"/>
                <a:ext cx="6246186" cy="984250"/>
                <a:chOff x="5060707" y="908838"/>
                <a:chExt cx="6246186" cy="984250"/>
              </a:xfrm>
            </p:grpSpPr>
            <p:sp>
              <p:nvSpPr>
                <p:cNvPr id="19" name="Rectangle 18"/>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6" name="Rectangle 5"/>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10" name="Freeform 9"/>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kern="1200" cap="none" spc="0" dirty="0">
                    <a:solidFill>
                      <a:srgbClr val="3C6B88"/>
                    </a:solidFill>
                    <a:latin typeface="Tahoma" panose="020B0604030504040204" pitchFamily="34" charset="0"/>
                    <a:ea typeface="Tahoma" panose="020B0604030504040204" pitchFamily="34" charset="0"/>
                    <a:cs typeface="Tahoma" panose="020B0604030504040204" pitchFamily="34" charset="0"/>
                  </a:rPr>
                  <a:t>Refine Guiding Principles</a:t>
                </a:r>
              </a:p>
            </p:txBody>
          </p:sp>
        </p:grpSp>
        <p:pic>
          <p:nvPicPr>
            <p:cNvPr id="29" name="Picture 28"/>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258272" y="1091618"/>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45" name="Group 44">
            <a:extLst>
              <a:ext uri="{FF2B5EF4-FFF2-40B4-BE49-F238E27FC236}">
                <a16:creationId xmlns:a16="http://schemas.microsoft.com/office/drawing/2014/main" id="{C4E1D6EA-7BC2-4C99-801B-4E0435832F74}"/>
              </a:ext>
            </a:extLst>
          </p:cNvPr>
          <p:cNvGrpSpPr/>
          <p:nvPr/>
        </p:nvGrpSpPr>
        <p:grpSpPr>
          <a:xfrm>
            <a:off x="4643969" y="4652051"/>
            <a:ext cx="6777750" cy="1019453"/>
            <a:chOff x="4905337" y="873635"/>
            <a:chExt cx="6777750" cy="1019453"/>
          </a:xfrm>
        </p:grpSpPr>
        <p:grpSp>
          <p:nvGrpSpPr>
            <p:cNvPr id="47" name="Group 46">
              <a:extLst>
                <a:ext uri="{FF2B5EF4-FFF2-40B4-BE49-F238E27FC236}">
                  <a16:creationId xmlns:a16="http://schemas.microsoft.com/office/drawing/2014/main" id="{EE138688-E353-4CFC-832D-6E8E051CA978}"/>
                </a:ext>
              </a:extLst>
            </p:cNvPr>
            <p:cNvGrpSpPr/>
            <p:nvPr/>
          </p:nvGrpSpPr>
          <p:grpSpPr>
            <a:xfrm>
              <a:off x="5060707" y="908838"/>
              <a:ext cx="6246186" cy="984250"/>
              <a:chOff x="5060707" y="908838"/>
              <a:chExt cx="6246186" cy="984250"/>
            </a:xfrm>
          </p:grpSpPr>
          <p:sp>
            <p:nvSpPr>
              <p:cNvPr id="49" name="Rectangle 48">
                <a:extLst>
                  <a:ext uri="{FF2B5EF4-FFF2-40B4-BE49-F238E27FC236}">
                    <a16:creationId xmlns:a16="http://schemas.microsoft.com/office/drawing/2014/main" id="{E3F55431-5B0A-4624-BCDE-AECEE454F23C}"/>
                  </a:ext>
                </a:extLst>
              </p:cNvPr>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50" name="Rectangle 49">
                <a:extLst>
                  <a:ext uri="{FF2B5EF4-FFF2-40B4-BE49-F238E27FC236}">
                    <a16:creationId xmlns:a16="http://schemas.microsoft.com/office/drawing/2014/main" id="{65D429B5-4D39-4DBF-AE9E-0173E084F6AD}"/>
                  </a:ext>
                </a:extLst>
              </p:cNvPr>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48" name="Freeform 9">
              <a:extLst>
                <a:ext uri="{FF2B5EF4-FFF2-40B4-BE49-F238E27FC236}">
                  <a16:creationId xmlns:a16="http://schemas.microsoft.com/office/drawing/2014/main" id="{C8148028-ECC3-4F7D-975B-777A64373BFE}"/>
                </a:ext>
              </a:extLst>
            </p:cNvPr>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kern="1200" cap="none" spc="0" dirty="0">
                  <a:solidFill>
                    <a:srgbClr val="3C6B88"/>
                  </a:solidFill>
                  <a:latin typeface="Tahoma" panose="020B0604030504040204" pitchFamily="34" charset="0"/>
                  <a:ea typeface="Tahoma" panose="020B0604030504040204" pitchFamily="34" charset="0"/>
                  <a:cs typeface="Tahoma" panose="020B0604030504040204" pitchFamily="34" charset="0"/>
                </a:rPr>
                <a:t>Formulate Goals and Objectives</a:t>
              </a: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endParaRPr lang="en-US" sz="2500" b="1" kern="1200" cap="none" spc="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 name="Group 3">
            <a:extLst>
              <a:ext uri="{FF2B5EF4-FFF2-40B4-BE49-F238E27FC236}">
                <a16:creationId xmlns:a16="http://schemas.microsoft.com/office/drawing/2014/main" id="{F758DCE8-7DC2-4A98-B8F8-5999DACA7443}"/>
              </a:ext>
            </a:extLst>
          </p:cNvPr>
          <p:cNvGrpSpPr/>
          <p:nvPr/>
        </p:nvGrpSpPr>
        <p:grpSpPr>
          <a:xfrm>
            <a:off x="4576062" y="3215898"/>
            <a:ext cx="6777750" cy="1019453"/>
            <a:chOff x="5092252" y="3687853"/>
            <a:chExt cx="6777750" cy="1019453"/>
          </a:xfrm>
        </p:grpSpPr>
        <p:grpSp>
          <p:nvGrpSpPr>
            <p:cNvPr id="38" name="Group 37">
              <a:extLst>
                <a:ext uri="{FF2B5EF4-FFF2-40B4-BE49-F238E27FC236}">
                  <a16:creationId xmlns:a16="http://schemas.microsoft.com/office/drawing/2014/main" id="{F520733C-18D3-4B2A-BDFB-05D3F9240E7A}"/>
                </a:ext>
              </a:extLst>
            </p:cNvPr>
            <p:cNvGrpSpPr/>
            <p:nvPr/>
          </p:nvGrpSpPr>
          <p:grpSpPr>
            <a:xfrm>
              <a:off x="5092252" y="3687853"/>
              <a:ext cx="6777750" cy="1019453"/>
              <a:chOff x="4905337" y="873635"/>
              <a:chExt cx="6777750" cy="1019453"/>
            </a:xfrm>
          </p:grpSpPr>
          <p:grpSp>
            <p:nvGrpSpPr>
              <p:cNvPr id="40" name="Group 39">
                <a:extLst>
                  <a:ext uri="{FF2B5EF4-FFF2-40B4-BE49-F238E27FC236}">
                    <a16:creationId xmlns:a16="http://schemas.microsoft.com/office/drawing/2014/main" id="{F6B32DDB-F03A-44DF-826A-0E89C75457AA}"/>
                  </a:ext>
                </a:extLst>
              </p:cNvPr>
              <p:cNvGrpSpPr/>
              <p:nvPr/>
            </p:nvGrpSpPr>
            <p:grpSpPr>
              <a:xfrm>
                <a:off x="5060707" y="908838"/>
                <a:ext cx="6246186" cy="984250"/>
                <a:chOff x="5060707" y="908838"/>
                <a:chExt cx="6246186" cy="984250"/>
              </a:xfrm>
            </p:grpSpPr>
            <p:sp>
              <p:nvSpPr>
                <p:cNvPr id="42" name="Rectangle 41">
                  <a:extLst>
                    <a:ext uri="{FF2B5EF4-FFF2-40B4-BE49-F238E27FC236}">
                      <a16:creationId xmlns:a16="http://schemas.microsoft.com/office/drawing/2014/main" id="{9ED5FCFC-E412-43CF-9F25-D6D5A501E0CB}"/>
                    </a:ext>
                  </a:extLst>
                </p:cNvPr>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43" name="Rectangle 42">
                  <a:extLst>
                    <a:ext uri="{FF2B5EF4-FFF2-40B4-BE49-F238E27FC236}">
                      <a16:creationId xmlns:a16="http://schemas.microsoft.com/office/drawing/2014/main" id="{4E04BC20-FE43-4382-AE0A-2124AFA06728}"/>
                    </a:ext>
                  </a:extLst>
                </p:cNvPr>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41" name="Freeform 9">
                <a:extLst>
                  <a:ext uri="{FF2B5EF4-FFF2-40B4-BE49-F238E27FC236}">
                    <a16:creationId xmlns:a16="http://schemas.microsoft.com/office/drawing/2014/main" id="{29AEB935-F1C5-499A-93C7-9B3D3F9125C8}"/>
                  </a:ext>
                </a:extLst>
              </p:cNvPr>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kern="1200" cap="none" spc="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Data Co</a:t>
                </a:r>
                <a:r>
                  <a:rPr lang="en-US" sz="2500" b="1"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llection &amp; Needs Analysis</a:t>
                </a:r>
                <a:endParaRPr lang="en-US" sz="2500" b="1" kern="1200" cap="none" spc="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pSp>
        <p:pic>
          <p:nvPicPr>
            <p:cNvPr id="30" name="Picture 29"/>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445187" y="3878123"/>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pic>
        <p:nvPicPr>
          <p:cNvPr id="31" name="Picture 30"/>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928997" y="4852532"/>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pic>
        <p:nvPicPr>
          <p:cNvPr id="2" name="Picture 1">
            <a:extLst>
              <a:ext uri="{FF2B5EF4-FFF2-40B4-BE49-F238E27FC236}">
                <a16:creationId xmlns:a16="http://schemas.microsoft.com/office/drawing/2014/main" id="{EC803E5C-0F88-55DD-FECD-0463327F58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368" y="4852532"/>
            <a:ext cx="2005468" cy="2005468"/>
          </a:xfrm>
          <a:prstGeom prst="rect">
            <a:avLst/>
          </a:prstGeom>
        </p:spPr>
      </p:pic>
    </p:spTree>
    <p:extLst>
      <p:ext uri="{BB962C8B-B14F-4D97-AF65-F5344CB8AC3E}">
        <p14:creationId xmlns:p14="http://schemas.microsoft.com/office/powerpoint/2010/main" val="13597778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0-#ppt_w/2"/>
                                          </p:val>
                                        </p:tav>
                                        <p:tav tm="100000">
                                          <p:val>
                                            <p:strVal val="#ppt_x"/>
                                          </p:val>
                                        </p:tav>
                                      </p:tavLst>
                                    </p:anim>
                                    <p:anim calcmode="lin" valueType="num">
                                      <p:cBhvr additive="base">
                                        <p:cTn id="8"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D32D30C-581F-517B-EC86-4DEA010E6851}"/>
              </a:ext>
            </a:extLst>
          </p:cNvPr>
          <p:cNvSpPr>
            <a:spLocks noGrp="1"/>
          </p:cNvSpPr>
          <p:nvPr>
            <p:ph type="dt" sz="half" idx="10"/>
          </p:nvPr>
        </p:nvSpPr>
        <p:spPr/>
        <p:txBody>
          <a:bodyPr/>
          <a:lstStyle/>
          <a:p>
            <a:fld id="{C678F5EC-1A7A-4788-9DF9-49BAD57C0102}" type="datetime1">
              <a:rPr lang="en-US" smtClean="0"/>
              <a:t>5/8/2023</a:t>
            </a:fld>
            <a:endParaRPr lang="en-US" dirty="0"/>
          </a:p>
        </p:txBody>
      </p:sp>
      <p:sp>
        <p:nvSpPr>
          <p:cNvPr id="6" name="Footer Placeholder 5">
            <a:extLst>
              <a:ext uri="{FF2B5EF4-FFF2-40B4-BE49-F238E27FC236}">
                <a16:creationId xmlns:a16="http://schemas.microsoft.com/office/drawing/2014/main" id="{C165CBC8-99DF-1604-B6C5-74676403C09D}"/>
              </a:ext>
            </a:extLst>
          </p:cNvPr>
          <p:cNvSpPr>
            <a:spLocks noGrp="1"/>
          </p:cNvSpPr>
          <p:nvPr>
            <p:ph type="ftr" sz="quarter" idx="11"/>
          </p:nvPr>
        </p:nvSpPr>
        <p:spPr>
          <a:xfrm>
            <a:off x="2589212" y="5511800"/>
            <a:ext cx="7619999" cy="989133"/>
          </a:xfrm>
        </p:spPr>
        <p:txBody>
          <a:bodyPr/>
          <a:lstStyle/>
          <a:p>
            <a:r>
              <a:rPr lang="en-US" sz="2800" b="1" dirty="0">
                <a:solidFill>
                  <a:schemeClr val="bg2">
                    <a:lumMod val="50000"/>
                  </a:schemeClr>
                </a:solidFill>
                <a:effectLst>
                  <a:outerShdw blurRad="38100" dist="38100" dir="2700000" algn="tl">
                    <a:srgbClr val="000000">
                      <a:alpha val="43137"/>
                    </a:srgbClr>
                  </a:outerShdw>
                </a:effectLst>
                <a:latin typeface="Californian FB" panose="0207040306080B030204" pitchFamily="18" charset="0"/>
              </a:rPr>
              <a:t>Thank you for your service to Awendaw!</a:t>
            </a:r>
          </a:p>
        </p:txBody>
      </p:sp>
      <p:pic>
        <p:nvPicPr>
          <p:cNvPr id="2" name="Picture 1">
            <a:extLst>
              <a:ext uri="{FF2B5EF4-FFF2-40B4-BE49-F238E27FC236}">
                <a16:creationId xmlns:a16="http://schemas.microsoft.com/office/drawing/2014/main" id="{AA64DFA7-15C4-9AB0-7411-52ECB188B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0035" y="1955801"/>
            <a:ext cx="3392066" cy="3392066"/>
          </a:xfrm>
          <a:prstGeom prst="rect">
            <a:avLst/>
          </a:prstGeom>
        </p:spPr>
      </p:pic>
    </p:spTree>
    <p:extLst>
      <p:ext uri="{BB962C8B-B14F-4D97-AF65-F5344CB8AC3E}">
        <p14:creationId xmlns:p14="http://schemas.microsoft.com/office/powerpoint/2010/main" val="75068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4">
            <a:extLst>
              <a:ext uri="{FF2B5EF4-FFF2-40B4-BE49-F238E27FC236}">
                <a16:creationId xmlns:a16="http://schemas.microsoft.com/office/drawing/2014/main" id="{2E7B8BDA-4D90-470C-AC3C-213E198E237C}"/>
              </a:ext>
            </a:extLst>
          </p:cNvPr>
          <p:cNvSpPr>
            <a:spLocks noGrp="1"/>
          </p:cNvSpPr>
          <p:nvPr>
            <p:ph type="title"/>
          </p:nvPr>
        </p:nvSpPr>
        <p:spPr>
          <a:xfrm>
            <a:off x="1780457" y="148246"/>
            <a:ext cx="10160000" cy="769310"/>
          </a:xfrm>
        </p:spPr>
        <p:txBody>
          <a:bodyPr>
            <a:noAutofit/>
          </a:bodyPr>
          <a:lstStyle/>
          <a:p>
            <a:pPr algn="r"/>
            <a:r>
              <a:rPr lang="en-US" sz="44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Steering Committee Agenda</a:t>
            </a:r>
          </a:p>
        </p:txBody>
      </p:sp>
      <p:sp>
        <p:nvSpPr>
          <p:cNvPr id="18"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17" name="Slide Number Placeholder 3"/>
          <p:cNvSpPr>
            <a:spLocks noGrp="1"/>
          </p:cNvSpPr>
          <p:nvPr>
            <p:ph type="sldNum" sz="quarter" idx="12"/>
          </p:nvPr>
        </p:nvSpPr>
        <p:spPr>
          <a:ln>
            <a:noFill/>
          </a:ln>
        </p:spPr>
        <p:txBody>
          <a:bodyPr anchor="ctr">
            <a:normAutofit/>
          </a:bodyPr>
          <a:lstStyle/>
          <a:p>
            <a:pPr>
              <a:lnSpc>
                <a:spcPct val="90000"/>
              </a:lnSpc>
              <a:spcAft>
                <a:spcPts val="600"/>
              </a:spcAft>
            </a:pPr>
            <a:r>
              <a:rPr lang="en-US" sz="1400" dirty="0">
                <a:solidFill>
                  <a:schemeClr val="bg1"/>
                </a:solidFill>
              </a:rPr>
              <a:t>2 of 11 </a:t>
            </a:r>
            <a:endParaRPr lang="en-US" sz="1000" dirty="0">
              <a:solidFill>
                <a:schemeClr val="bg1"/>
              </a:solidFill>
            </a:endParaRPr>
          </a:p>
        </p:txBody>
      </p:sp>
      <p:grpSp>
        <p:nvGrpSpPr>
          <p:cNvPr id="32" name="Group 31"/>
          <p:cNvGrpSpPr/>
          <p:nvPr/>
        </p:nvGrpSpPr>
        <p:grpSpPr>
          <a:xfrm>
            <a:off x="4576062" y="1759321"/>
            <a:ext cx="6777750" cy="1019453"/>
            <a:chOff x="4905337" y="873635"/>
            <a:chExt cx="6777750" cy="1019453"/>
          </a:xfrm>
        </p:grpSpPr>
        <p:grpSp>
          <p:nvGrpSpPr>
            <p:cNvPr id="26" name="Group 25"/>
            <p:cNvGrpSpPr/>
            <p:nvPr/>
          </p:nvGrpSpPr>
          <p:grpSpPr>
            <a:xfrm>
              <a:off x="4905337" y="873635"/>
              <a:ext cx="6777750" cy="1019453"/>
              <a:chOff x="4905337" y="873635"/>
              <a:chExt cx="6777750" cy="1019453"/>
            </a:xfrm>
          </p:grpSpPr>
          <p:grpSp>
            <p:nvGrpSpPr>
              <p:cNvPr id="23" name="Group 22"/>
              <p:cNvGrpSpPr/>
              <p:nvPr/>
            </p:nvGrpSpPr>
            <p:grpSpPr>
              <a:xfrm>
                <a:off x="5060707" y="908838"/>
                <a:ext cx="6246186" cy="984250"/>
                <a:chOff x="5060707" y="908838"/>
                <a:chExt cx="6246186" cy="984250"/>
              </a:xfrm>
            </p:grpSpPr>
            <p:sp>
              <p:nvSpPr>
                <p:cNvPr id="19" name="Rectangle 18"/>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6" name="Rectangle 5"/>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10" name="Freeform 9"/>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kern="1200" cap="none" spc="0" dirty="0">
                    <a:solidFill>
                      <a:schemeClr val="tx2"/>
                    </a:solidFill>
                    <a:latin typeface="Tahoma" panose="020B0604030504040204" pitchFamily="34" charset="0"/>
                    <a:ea typeface="Tahoma" panose="020B0604030504040204" pitchFamily="34" charset="0"/>
                    <a:cs typeface="Tahoma" panose="020B0604030504040204" pitchFamily="34" charset="0"/>
                  </a:rPr>
                  <a:t>What is a Comprehensive Plan?</a:t>
                </a:r>
              </a:p>
            </p:txBody>
          </p:sp>
        </p:grpSp>
        <p:pic>
          <p:nvPicPr>
            <p:cNvPr id="29" name="Picture 28"/>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258272" y="1091618"/>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45" name="Group 44">
            <a:extLst>
              <a:ext uri="{FF2B5EF4-FFF2-40B4-BE49-F238E27FC236}">
                <a16:creationId xmlns:a16="http://schemas.microsoft.com/office/drawing/2014/main" id="{C4E1D6EA-7BC2-4C99-801B-4E0435832F74}"/>
              </a:ext>
            </a:extLst>
          </p:cNvPr>
          <p:cNvGrpSpPr/>
          <p:nvPr/>
        </p:nvGrpSpPr>
        <p:grpSpPr>
          <a:xfrm>
            <a:off x="4643969" y="4652051"/>
            <a:ext cx="6777750" cy="1019453"/>
            <a:chOff x="4905337" y="873635"/>
            <a:chExt cx="6777750" cy="1019453"/>
          </a:xfrm>
        </p:grpSpPr>
        <p:grpSp>
          <p:nvGrpSpPr>
            <p:cNvPr id="47" name="Group 46">
              <a:extLst>
                <a:ext uri="{FF2B5EF4-FFF2-40B4-BE49-F238E27FC236}">
                  <a16:creationId xmlns:a16="http://schemas.microsoft.com/office/drawing/2014/main" id="{EE138688-E353-4CFC-832D-6E8E051CA978}"/>
                </a:ext>
              </a:extLst>
            </p:cNvPr>
            <p:cNvGrpSpPr/>
            <p:nvPr/>
          </p:nvGrpSpPr>
          <p:grpSpPr>
            <a:xfrm>
              <a:off x="5060707" y="908838"/>
              <a:ext cx="6246186" cy="984250"/>
              <a:chOff x="5060707" y="908838"/>
              <a:chExt cx="6246186" cy="984250"/>
            </a:xfrm>
          </p:grpSpPr>
          <p:sp>
            <p:nvSpPr>
              <p:cNvPr id="49" name="Rectangle 48">
                <a:extLst>
                  <a:ext uri="{FF2B5EF4-FFF2-40B4-BE49-F238E27FC236}">
                    <a16:creationId xmlns:a16="http://schemas.microsoft.com/office/drawing/2014/main" id="{E3F55431-5B0A-4624-BCDE-AECEE454F23C}"/>
                  </a:ext>
                </a:extLst>
              </p:cNvPr>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50" name="Rectangle 49">
                <a:extLst>
                  <a:ext uri="{FF2B5EF4-FFF2-40B4-BE49-F238E27FC236}">
                    <a16:creationId xmlns:a16="http://schemas.microsoft.com/office/drawing/2014/main" id="{65D429B5-4D39-4DBF-AE9E-0173E084F6AD}"/>
                  </a:ext>
                </a:extLst>
              </p:cNvPr>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48" name="Freeform 9">
              <a:extLst>
                <a:ext uri="{FF2B5EF4-FFF2-40B4-BE49-F238E27FC236}">
                  <a16:creationId xmlns:a16="http://schemas.microsoft.com/office/drawing/2014/main" id="{C8148028-ECC3-4F7D-975B-777A64373BFE}"/>
                </a:ext>
              </a:extLst>
            </p:cNvPr>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dirty="0">
                  <a:solidFill>
                    <a:schemeClr val="tx2"/>
                  </a:solidFill>
                  <a:latin typeface="Tahoma" panose="020B0604030504040204" pitchFamily="34" charset="0"/>
                  <a:ea typeface="Tahoma" panose="020B0604030504040204" pitchFamily="34" charset="0"/>
                  <a:cs typeface="Tahoma" panose="020B0604030504040204" pitchFamily="34" charset="0"/>
                </a:rPr>
                <a:t>Top Ten Principles for Awendaw</a:t>
              </a:r>
              <a:endParaRPr lang="en-US" sz="2500" b="1" kern="1200" cap="none" spc="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 name="Group 3">
            <a:extLst>
              <a:ext uri="{FF2B5EF4-FFF2-40B4-BE49-F238E27FC236}">
                <a16:creationId xmlns:a16="http://schemas.microsoft.com/office/drawing/2014/main" id="{F758DCE8-7DC2-4A98-B8F8-5999DACA7443}"/>
              </a:ext>
            </a:extLst>
          </p:cNvPr>
          <p:cNvGrpSpPr/>
          <p:nvPr/>
        </p:nvGrpSpPr>
        <p:grpSpPr>
          <a:xfrm>
            <a:off x="4576062" y="3215898"/>
            <a:ext cx="6777750" cy="1019453"/>
            <a:chOff x="5092252" y="3687853"/>
            <a:chExt cx="6777750" cy="1019453"/>
          </a:xfrm>
        </p:grpSpPr>
        <p:grpSp>
          <p:nvGrpSpPr>
            <p:cNvPr id="38" name="Group 37">
              <a:extLst>
                <a:ext uri="{FF2B5EF4-FFF2-40B4-BE49-F238E27FC236}">
                  <a16:creationId xmlns:a16="http://schemas.microsoft.com/office/drawing/2014/main" id="{F520733C-18D3-4B2A-BDFB-05D3F9240E7A}"/>
                </a:ext>
              </a:extLst>
            </p:cNvPr>
            <p:cNvGrpSpPr/>
            <p:nvPr/>
          </p:nvGrpSpPr>
          <p:grpSpPr>
            <a:xfrm>
              <a:off x="5092252" y="3687853"/>
              <a:ext cx="6777750" cy="1019453"/>
              <a:chOff x="4905337" y="873635"/>
              <a:chExt cx="6777750" cy="1019453"/>
            </a:xfrm>
          </p:grpSpPr>
          <p:grpSp>
            <p:nvGrpSpPr>
              <p:cNvPr id="40" name="Group 39">
                <a:extLst>
                  <a:ext uri="{FF2B5EF4-FFF2-40B4-BE49-F238E27FC236}">
                    <a16:creationId xmlns:a16="http://schemas.microsoft.com/office/drawing/2014/main" id="{F6B32DDB-F03A-44DF-826A-0E89C75457AA}"/>
                  </a:ext>
                </a:extLst>
              </p:cNvPr>
              <p:cNvGrpSpPr/>
              <p:nvPr/>
            </p:nvGrpSpPr>
            <p:grpSpPr>
              <a:xfrm>
                <a:off x="5060707" y="908838"/>
                <a:ext cx="6246186" cy="984250"/>
                <a:chOff x="5060707" y="908838"/>
                <a:chExt cx="6246186" cy="984250"/>
              </a:xfrm>
            </p:grpSpPr>
            <p:sp>
              <p:nvSpPr>
                <p:cNvPr id="42" name="Rectangle 41">
                  <a:extLst>
                    <a:ext uri="{FF2B5EF4-FFF2-40B4-BE49-F238E27FC236}">
                      <a16:creationId xmlns:a16="http://schemas.microsoft.com/office/drawing/2014/main" id="{9ED5FCFC-E412-43CF-9F25-D6D5A501E0CB}"/>
                    </a:ext>
                  </a:extLst>
                </p:cNvPr>
                <p:cNvSpPr/>
                <p:nvPr/>
              </p:nvSpPr>
              <p:spPr>
                <a:xfrm>
                  <a:off x="5145718" y="978688"/>
                  <a:ext cx="6161175" cy="914400"/>
                </a:xfrm>
                <a:prstGeom prst="rect">
                  <a:avLst/>
                </a:prstGeom>
              </p:spPr>
              <p:style>
                <a:lnRef idx="2">
                  <a:schemeClr val="accent3"/>
                </a:lnRef>
                <a:fillRef idx="1">
                  <a:schemeClr val="lt1"/>
                </a:fillRef>
                <a:effectRef idx="0">
                  <a:schemeClr val="accent3"/>
                </a:effectRef>
                <a:fontRef idx="minor">
                  <a:schemeClr val="dk1"/>
                </a:fontRef>
              </p:style>
            </p:sp>
            <p:sp>
              <p:nvSpPr>
                <p:cNvPr id="43" name="Rectangle 42">
                  <a:extLst>
                    <a:ext uri="{FF2B5EF4-FFF2-40B4-BE49-F238E27FC236}">
                      <a16:creationId xmlns:a16="http://schemas.microsoft.com/office/drawing/2014/main" id="{4E04BC20-FE43-4382-AE0A-2124AFA06728}"/>
                    </a:ext>
                  </a:extLst>
                </p:cNvPr>
                <p:cNvSpPr/>
                <p:nvPr/>
              </p:nvSpPr>
              <p:spPr>
                <a:xfrm>
                  <a:off x="5060707" y="908838"/>
                  <a:ext cx="6246186" cy="914400"/>
                </a:xfrm>
                <a:prstGeom prst="rect">
                  <a:avLst/>
                </a:prstGeom>
              </p:spPr>
              <p:style>
                <a:lnRef idx="2">
                  <a:schemeClr val="accent3"/>
                </a:lnRef>
                <a:fillRef idx="1">
                  <a:schemeClr val="lt1"/>
                </a:fillRef>
                <a:effectRef idx="0">
                  <a:schemeClr val="accent3"/>
                </a:effectRef>
                <a:fontRef idx="minor">
                  <a:schemeClr val="dk1"/>
                </a:fontRef>
              </p:style>
            </p:sp>
          </p:grpSp>
          <p:sp>
            <p:nvSpPr>
              <p:cNvPr id="41" name="Freeform 9">
                <a:extLst>
                  <a:ext uri="{FF2B5EF4-FFF2-40B4-BE49-F238E27FC236}">
                    <a16:creationId xmlns:a16="http://schemas.microsoft.com/office/drawing/2014/main" id="{29AEB935-F1C5-499A-93C7-9B3D3F9125C8}"/>
                  </a:ext>
                </a:extLst>
              </p:cNvPr>
              <p:cNvSpPr/>
              <p:nvPr/>
            </p:nvSpPr>
            <p:spPr>
              <a:xfrm>
                <a:off x="4905337" y="873635"/>
                <a:ext cx="6777750" cy="949603"/>
              </a:xfrm>
              <a:custGeom>
                <a:avLst/>
                <a:gdLst>
                  <a:gd name="connsiteX0" fmla="*/ 0 w 6777750"/>
                  <a:gd name="connsiteY0" fmla="*/ 0 h 1316009"/>
                  <a:gd name="connsiteX1" fmla="*/ 6777750 w 6777750"/>
                  <a:gd name="connsiteY1" fmla="*/ 0 h 1316009"/>
                  <a:gd name="connsiteX2" fmla="*/ 6777750 w 6777750"/>
                  <a:gd name="connsiteY2" fmla="*/ 1316009 h 1316009"/>
                  <a:gd name="connsiteX3" fmla="*/ 0 w 6777750"/>
                  <a:gd name="connsiteY3" fmla="*/ 1316009 h 1316009"/>
                  <a:gd name="connsiteX4" fmla="*/ 0 w 6777750"/>
                  <a:gd name="connsiteY4" fmla="*/ 0 h 1316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50" h="1316009">
                    <a:moveTo>
                      <a:pt x="0" y="0"/>
                    </a:moveTo>
                    <a:lnTo>
                      <a:pt x="6777750" y="0"/>
                    </a:lnTo>
                    <a:lnTo>
                      <a:pt x="6777750" y="1316009"/>
                    </a:lnTo>
                    <a:lnTo>
                      <a:pt x="0" y="1316009"/>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39278" tIns="139278" rIns="139278" bIns="139278" numCol="1" spcCol="1270" anchor="ctr" anchorCtr="0">
                <a:noAutofit/>
              </a:bodyPr>
              <a:lstStyle/>
              <a:p>
                <a:pPr lvl="0" algn="l" defTabSz="1111250">
                  <a:lnSpc>
                    <a:spcPct val="100000"/>
                  </a:lnSpc>
                  <a:spcBef>
                    <a:spcPct val="0"/>
                  </a:spcBef>
                  <a:spcAft>
                    <a:spcPct val="35000"/>
                  </a:spcAft>
                </a:pPr>
                <a:r>
                  <a:rPr lang="en-US" sz="2500" b="1" kern="1200" cap="none" spc="0" dirty="0">
                    <a:latin typeface="Tahoma" panose="020B0604030504040204" pitchFamily="34" charset="0"/>
                    <a:ea typeface="Tahoma" panose="020B0604030504040204" pitchFamily="34" charset="0"/>
                    <a:cs typeface="Tahoma" panose="020B0604030504040204" pitchFamily="34" charset="0"/>
                  </a:rPr>
                  <a:t>          	</a:t>
                </a:r>
                <a:r>
                  <a:rPr lang="en-US" sz="2500" b="1" kern="1200" cap="none" spc="0" dirty="0">
                    <a:solidFill>
                      <a:schemeClr val="tx2"/>
                    </a:solidFill>
                    <a:latin typeface="Tahoma" panose="020B0604030504040204" pitchFamily="34" charset="0"/>
                    <a:ea typeface="Tahoma" panose="020B0604030504040204" pitchFamily="34" charset="0"/>
                    <a:cs typeface="Tahoma" panose="020B0604030504040204" pitchFamily="34" charset="0"/>
                  </a:rPr>
                  <a:t>Process and Timeline</a:t>
                </a:r>
              </a:p>
            </p:txBody>
          </p:sp>
        </p:grpSp>
        <p:pic>
          <p:nvPicPr>
            <p:cNvPr id="30" name="Picture 29"/>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445187" y="3878123"/>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pic>
        <p:nvPicPr>
          <p:cNvPr id="31" name="Picture 30"/>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928997" y="4852532"/>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pic>
        <p:nvPicPr>
          <p:cNvPr id="3" name="Picture 2">
            <a:extLst>
              <a:ext uri="{FF2B5EF4-FFF2-40B4-BE49-F238E27FC236}">
                <a16:creationId xmlns:a16="http://schemas.microsoft.com/office/drawing/2014/main" id="{AB15C335-59CD-1B08-3472-29C2EB877B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622" y="4827844"/>
            <a:ext cx="2002078" cy="2002078"/>
          </a:xfrm>
          <a:prstGeom prst="rect">
            <a:avLst/>
          </a:prstGeom>
        </p:spPr>
      </p:pic>
    </p:spTree>
    <p:extLst>
      <p:ext uri="{BB962C8B-B14F-4D97-AF65-F5344CB8AC3E}">
        <p14:creationId xmlns:p14="http://schemas.microsoft.com/office/powerpoint/2010/main" val="16276191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0-#ppt_w/2"/>
                                          </p:val>
                                        </p:tav>
                                        <p:tav tm="100000">
                                          <p:val>
                                            <p:strVal val="#ppt_x"/>
                                          </p:val>
                                        </p:tav>
                                      </p:tavLst>
                                    </p:anim>
                                    <p:anim calcmode="lin" valueType="num">
                                      <p:cBhvr additive="base">
                                        <p:cTn id="8"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55138" y="123208"/>
            <a:ext cx="10160000" cy="769310"/>
          </a:xfrm>
        </p:spPr>
        <p:txBody>
          <a:bodyPr>
            <a:noAutofit/>
          </a:bodyPr>
          <a:lstStyle/>
          <a:p>
            <a:pPr algn="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What is a Comprehensive Plan?</a:t>
            </a:r>
            <a:r>
              <a:rPr lang="en-US" sz="48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p:txBody>
      </p:sp>
      <p:sp>
        <p:nvSpPr>
          <p:cNvPr id="6"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3" name="Slide Number Placeholder 2">
            <a:extLst>
              <a:ext uri="{FF2B5EF4-FFF2-40B4-BE49-F238E27FC236}">
                <a16:creationId xmlns:a16="http://schemas.microsoft.com/office/drawing/2014/main" id="{011E61E1-8338-4EF0-BFA3-8A54D6E43AC0}"/>
              </a:ext>
            </a:extLst>
          </p:cNvPr>
          <p:cNvSpPr>
            <a:spLocks noGrp="1"/>
          </p:cNvSpPr>
          <p:nvPr>
            <p:ph type="sldNum" sz="quarter" idx="12"/>
          </p:nvPr>
        </p:nvSpPr>
        <p:spPr/>
        <p:txBody>
          <a:bodyPr anchor="ctr">
            <a:normAutofit fontScale="85000" lnSpcReduction="10000"/>
          </a:bodyPr>
          <a:lstStyle/>
          <a:p>
            <a:pPr>
              <a:lnSpc>
                <a:spcPct val="90000"/>
              </a:lnSpc>
              <a:spcAft>
                <a:spcPts val="600"/>
              </a:spcAft>
            </a:pPr>
            <a:fld id="{9CD8D479-8942-46E8-A226-A4E01F7A105C}" type="slidenum">
              <a:rPr lang="en-US" sz="1600" smtClean="0"/>
              <a:pPr>
                <a:lnSpc>
                  <a:spcPct val="90000"/>
                </a:lnSpc>
                <a:spcAft>
                  <a:spcPts val="600"/>
                </a:spcAft>
              </a:pPr>
              <a:t>3</a:t>
            </a:fld>
            <a:r>
              <a:rPr lang="en-US" sz="1600" dirty="0"/>
              <a:t> of 11</a:t>
            </a:r>
          </a:p>
        </p:txBody>
      </p:sp>
      <p:grpSp>
        <p:nvGrpSpPr>
          <p:cNvPr id="30" name="Group 29"/>
          <p:cNvGrpSpPr/>
          <p:nvPr/>
        </p:nvGrpSpPr>
        <p:grpSpPr>
          <a:xfrm>
            <a:off x="1311579" y="5580827"/>
            <a:ext cx="10481310" cy="769310"/>
            <a:chOff x="800100" y="5415441"/>
            <a:chExt cx="10481310" cy="769310"/>
          </a:xfrm>
        </p:grpSpPr>
        <p:sp>
          <p:nvSpPr>
            <p:cNvPr id="22" name="Rectangle 21"/>
            <p:cNvSpPr/>
            <p:nvPr/>
          </p:nvSpPr>
          <p:spPr>
            <a:xfrm>
              <a:off x="800100" y="5415441"/>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24" name="Freeform 23"/>
            <p:cNvSpPr/>
            <p:nvPr/>
          </p:nvSpPr>
          <p:spPr>
            <a:xfrm>
              <a:off x="1783080" y="5415441"/>
              <a:ext cx="9281159"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Offer a menu of implementation strategies and ways to measure success</a:t>
              </a:r>
            </a:p>
          </p:txBody>
        </p:sp>
        <p:pic>
          <p:nvPicPr>
            <p:cNvPr id="25" name="Picture 24"/>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59334" y="5525776"/>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1" name="Group 30"/>
          <p:cNvGrpSpPr/>
          <p:nvPr/>
        </p:nvGrpSpPr>
        <p:grpSpPr>
          <a:xfrm>
            <a:off x="1311579" y="4599186"/>
            <a:ext cx="10626330" cy="769310"/>
            <a:chOff x="800100" y="4417876"/>
            <a:chExt cx="10626330" cy="769310"/>
          </a:xfrm>
        </p:grpSpPr>
        <p:sp>
          <p:nvSpPr>
            <p:cNvPr id="19" name="Rectangle 18"/>
            <p:cNvSpPr/>
            <p:nvPr/>
          </p:nvSpPr>
          <p:spPr>
            <a:xfrm>
              <a:off x="800100" y="4417876"/>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21" name="Freeform 20"/>
            <p:cNvSpPr/>
            <p:nvPr/>
          </p:nvSpPr>
          <p:spPr>
            <a:xfrm>
              <a:off x="1783080" y="4453803"/>
              <a:ext cx="9643350" cy="733383"/>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b="1" kern="1200" dirty="0">
                  <a:solidFill>
                    <a:schemeClr val="tx2"/>
                  </a:solidFill>
                  <a:latin typeface="Tahoma" panose="020B0604030504040204" pitchFamily="34" charset="0"/>
                  <a:ea typeface="Tahoma" panose="020B0604030504040204" pitchFamily="34" charset="0"/>
                  <a:cs typeface="Tahoma" panose="020B0604030504040204" pitchFamily="34" charset="0"/>
                </a:rPr>
                <a:t>Illustrate concepts, ideas and data with a combination of text, maps, and graphics</a:t>
              </a:r>
            </a:p>
          </p:txBody>
        </p:sp>
        <p:pic>
          <p:nvPicPr>
            <p:cNvPr id="26" name="Picture 25"/>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959335" y="4528211"/>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2" name="Group 31"/>
          <p:cNvGrpSpPr/>
          <p:nvPr/>
        </p:nvGrpSpPr>
        <p:grpSpPr>
          <a:xfrm>
            <a:off x="1311579" y="3631833"/>
            <a:ext cx="10481310" cy="769310"/>
            <a:chOff x="800100" y="3492164"/>
            <a:chExt cx="10481310" cy="769310"/>
          </a:xfrm>
        </p:grpSpPr>
        <p:sp>
          <p:nvSpPr>
            <p:cNvPr id="15" name="Rectangle 14"/>
            <p:cNvSpPr/>
            <p:nvPr/>
          </p:nvSpPr>
          <p:spPr>
            <a:xfrm>
              <a:off x="800100" y="3492164"/>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18" name="Freeform 17"/>
            <p:cNvSpPr/>
            <p:nvPr/>
          </p:nvSpPr>
          <p:spPr>
            <a:xfrm>
              <a:off x="1783080" y="3492164"/>
              <a:ext cx="9281159"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b="1" kern="1200" dirty="0">
                  <a:solidFill>
                    <a:schemeClr val="tx2"/>
                  </a:solidFill>
                  <a:latin typeface="Tahoma" panose="020B0604030504040204" pitchFamily="34" charset="0"/>
                  <a:ea typeface="Tahoma" panose="020B0604030504040204" pitchFamily="34" charset="0"/>
                  <a:cs typeface="Tahoma" panose="020B0604030504040204" pitchFamily="34" charset="0"/>
                </a:rPr>
                <a:t>Form a basis for land use codes, zoning, subdivisions, etc.</a:t>
              </a:r>
            </a:p>
          </p:txBody>
        </p:sp>
        <p:pic>
          <p:nvPicPr>
            <p:cNvPr id="27" name="Picture 26"/>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961476" y="3602499"/>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4" name="Group 33"/>
          <p:cNvGrpSpPr/>
          <p:nvPr/>
        </p:nvGrpSpPr>
        <p:grpSpPr>
          <a:xfrm>
            <a:off x="1311579" y="1654263"/>
            <a:ext cx="10481310" cy="769310"/>
            <a:chOff x="800100" y="1568887"/>
            <a:chExt cx="10481310" cy="769310"/>
          </a:xfrm>
        </p:grpSpPr>
        <p:sp>
          <p:nvSpPr>
            <p:cNvPr id="9" name="Rectangle 8"/>
            <p:cNvSpPr/>
            <p:nvPr/>
          </p:nvSpPr>
          <p:spPr>
            <a:xfrm>
              <a:off x="800100" y="1568887"/>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11" name="Freeform 10"/>
            <p:cNvSpPr/>
            <p:nvPr/>
          </p:nvSpPr>
          <p:spPr>
            <a:xfrm>
              <a:off x="1783080" y="1568887"/>
              <a:ext cx="9498330"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b="1" kern="1200" dirty="0">
                  <a:solidFill>
                    <a:schemeClr val="tx2"/>
                  </a:solidFill>
                  <a:latin typeface="Tahoma" panose="020B0604030504040204" pitchFamily="34" charset="0"/>
                  <a:ea typeface="Tahoma" panose="020B0604030504040204" pitchFamily="34" charset="0"/>
                  <a:cs typeface="Tahoma" panose="020B0604030504040204" pitchFamily="34" charset="0"/>
                </a:rPr>
                <a:t>Identify and communicate the County’s collective vision and goals for the future </a:t>
              </a:r>
            </a:p>
          </p:txBody>
        </p:sp>
        <p:pic>
          <p:nvPicPr>
            <p:cNvPr id="28" name="Picture 27"/>
            <p:cNvPicPr>
              <a:picLocks noChangeAspect="1"/>
            </p:cNvPicPr>
            <p:nvPr/>
          </p:nvPicPr>
          <p:blipFill>
            <a:blip r:embed="rId6">
              <a:lum bright="70000" contrast="-70000"/>
              <a:extLst>
                <a:ext uri="{28A0092B-C50C-407E-A947-70E740481C1C}">
                  <a14:useLocalDpi xmlns:a14="http://schemas.microsoft.com/office/drawing/2010/main" val="0"/>
                </a:ext>
              </a:extLst>
            </a:blip>
            <a:stretch>
              <a:fillRect/>
            </a:stretch>
          </p:blipFill>
          <p:spPr>
            <a:xfrm>
              <a:off x="961478" y="1679222"/>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3" name="Group 32"/>
          <p:cNvGrpSpPr/>
          <p:nvPr/>
        </p:nvGrpSpPr>
        <p:grpSpPr>
          <a:xfrm>
            <a:off x="1311579" y="2635904"/>
            <a:ext cx="10481310" cy="769310"/>
            <a:chOff x="800100" y="2530526"/>
            <a:chExt cx="10481310" cy="769310"/>
          </a:xfrm>
        </p:grpSpPr>
        <p:sp>
          <p:nvSpPr>
            <p:cNvPr id="12" name="Rectangle 11"/>
            <p:cNvSpPr/>
            <p:nvPr/>
          </p:nvSpPr>
          <p:spPr>
            <a:xfrm>
              <a:off x="800100" y="2530526"/>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14" name="Freeform 13"/>
            <p:cNvSpPr/>
            <p:nvPr/>
          </p:nvSpPr>
          <p:spPr>
            <a:xfrm>
              <a:off x="1783080" y="2530526"/>
              <a:ext cx="9281159"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b="1" kern="1200" dirty="0">
                  <a:solidFill>
                    <a:schemeClr val="tx2"/>
                  </a:solidFill>
                  <a:latin typeface="Tahoma" panose="020B0604030504040204" pitchFamily="34" charset="0"/>
                  <a:ea typeface="Tahoma" panose="020B0604030504040204" pitchFamily="34" charset="0"/>
                  <a:cs typeface="Tahoma" panose="020B0604030504040204" pitchFamily="34" charset="0"/>
                </a:rPr>
                <a:t>Provide a blueprint for future land use decisions</a:t>
              </a:r>
            </a:p>
          </p:txBody>
        </p:sp>
        <p:pic>
          <p:nvPicPr>
            <p:cNvPr id="29" name="Picture 28"/>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961477" y="2640861"/>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5" name="Group 34">
            <a:extLst>
              <a:ext uri="{FF2B5EF4-FFF2-40B4-BE49-F238E27FC236}">
                <a16:creationId xmlns:a16="http://schemas.microsoft.com/office/drawing/2014/main" id="{BA3F21FD-929D-45A7-BF02-9073FDAFBC79}"/>
              </a:ext>
            </a:extLst>
          </p:cNvPr>
          <p:cNvGrpSpPr/>
          <p:nvPr/>
        </p:nvGrpSpPr>
        <p:grpSpPr>
          <a:xfrm>
            <a:off x="1311579" y="4610298"/>
            <a:ext cx="10626330" cy="769310"/>
            <a:chOff x="800100" y="4417876"/>
            <a:chExt cx="10626330" cy="769310"/>
          </a:xfrm>
        </p:grpSpPr>
        <p:sp>
          <p:nvSpPr>
            <p:cNvPr id="36" name="Rectangle 35">
              <a:extLst>
                <a:ext uri="{FF2B5EF4-FFF2-40B4-BE49-F238E27FC236}">
                  <a16:creationId xmlns:a16="http://schemas.microsoft.com/office/drawing/2014/main" id="{595B7568-83DF-4103-9A95-526880D9BDD0}"/>
                </a:ext>
              </a:extLst>
            </p:cNvPr>
            <p:cNvSpPr/>
            <p:nvPr/>
          </p:nvSpPr>
          <p:spPr>
            <a:xfrm>
              <a:off x="800100" y="4417876"/>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37" name="Freeform 20">
              <a:extLst>
                <a:ext uri="{FF2B5EF4-FFF2-40B4-BE49-F238E27FC236}">
                  <a16:creationId xmlns:a16="http://schemas.microsoft.com/office/drawing/2014/main" id="{8A918A0A-5EBE-4B93-B711-F572BE8EEAC4}"/>
                </a:ext>
              </a:extLst>
            </p:cNvPr>
            <p:cNvSpPr/>
            <p:nvPr/>
          </p:nvSpPr>
          <p:spPr>
            <a:xfrm>
              <a:off x="1783080" y="4453803"/>
              <a:ext cx="9643350" cy="733383"/>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Illustrate concepts, ideas and data with a combination of text, maps, and graphics</a:t>
              </a:r>
            </a:p>
          </p:txBody>
        </p:sp>
        <p:pic>
          <p:nvPicPr>
            <p:cNvPr id="38" name="Picture 37">
              <a:extLst>
                <a:ext uri="{FF2B5EF4-FFF2-40B4-BE49-F238E27FC236}">
                  <a16:creationId xmlns:a16="http://schemas.microsoft.com/office/drawing/2014/main" id="{59CF9E82-BA06-47AF-A71E-C0D29865972B}"/>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959335" y="4528211"/>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39" name="Group 38">
            <a:extLst>
              <a:ext uri="{FF2B5EF4-FFF2-40B4-BE49-F238E27FC236}">
                <a16:creationId xmlns:a16="http://schemas.microsoft.com/office/drawing/2014/main" id="{4DE51E83-9A79-42E9-A161-A173328256FC}"/>
              </a:ext>
            </a:extLst>
          </p:cNvPr>
          <p:cNvGrpSpPr/>
          <p:nvPr/>
        </p:nvGrpSpPr>
        <p:grpSpPr>
          <a:xfrm>
            <a:off x="1311579" y="3642945"/>
            <a:ext cx="10481310" cy="769310"/>
            <a:chOff x="800100" y="3492164"/>
            <a:chExt cx="10481310" cy="769310"/>
          </a:xfrm>
        </p:grpSpPr>
        <p:sp>
          <p:nvSpPr>
            <p:cNvPr id="40" name="Rectangle 39">
              <a:extLst>
                <a:ext uri="{FF2B5EF4-FFF2-40B4-BE49-F238E27FC236}">
                  <a16:creationId xmlns:a16="http://schemas.microsoft.com/office/drawing/2014/main" id="{E871D001-5E4A-4045-8EAA-67A24F5AEF55}"/>
                </a:ext>
              </a:extLst>
            </p:cNvPr>
            <p:cNvSpPr/>
            <p:nvPr/>
          </p:nvSpPr>
          <p:spPr>
            <a:xfrm>
              <a:off x="800100" y="3492164"/>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41" name="Freeform 17">
              <a:extLst>
                <a:ext uri="{FF2B5EF4-FFF2-40B4-BE49-F238E27FC236}">
                  <a16:creationId xmlns:a16="http://schemas.microsoft.com/office/drawing/2014/main" id="{C15252C1-9B96-4BC0-9F86-6EE6B5172F1F}"/>
                </a:ext>
              </a:extLst>
            </p:cNvPr>
            <p:cNvSpPr/>
            <p:nvPr/>
          </p:nvSpPr>
          <p:spPr>
            <a:xfrm>
              <a:off x="1783080" y="3492164"/>
              <a:ext cx="9281159"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Form a basis for land use codes, zoning, subdivisions, etc.</a:t>
              </a:r>
            </a:p>
          </p:txBody>
        </p:sp>
        <p:pic>
          <p:nvPicPr>
            <p:cNvPr id="42" name="Picture 41">
              <a:extLst>
                <a:ext uri="{FF2B5EF4-FFF2-40B4-BE49-F238E27FC236}">
                  <a16:creationId xmlns:a16="http://schemas.microsoft.com/office/drawing/2014/main" id="{F11C32DD-0469-4AA6-8DB0-1A7564FDD0E9}"/>
                </a:ext>
              </a:extLst>
            </p:cNvPr>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961476" y="3602499"/>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43" name="Group 42">
            <a:extLst>
              <a:ext uri="{FF2B5EF4-FFF2-40B4-BE49-F238E27FC236}">
                <a16:creationId xmlns:a16="http://schemas.microsoft.com/office/drawing/2014/main" id="{26BE317D-2B87-49A5-B99F-1370519D5C00}"/>
              </a:ext>
            </a:extLst>
          </p:cNvPr>
          <p:cNvGrpSpPr/>
          <p:nvPr/>
        </p:nvGrpSpPr>
        <p:grpSpPr>
          <a:xfrm>
            <a:off x="1311579" y="1665375"/>
            <a:ext cx="10481310" cy="769310"/>
            <a:chOff x="800100" y="1568887"/>
            <a:chExt cx="10481310" cy="769310"/>
          </a:xfrm>
        </p:grpSpPr>
        <p:sp>
          <p:nvSpPr>
            <p:cNvPr id="44" name="Rectangle 43">
              <a:extLst>
                <a:ext uri="{FF2B5EF4-FFF2-40B4-BE49-F238E27FC236}">
                  <a16:creationId xmlns:a16="http://schemas.microsoft.com/office/drawing/2014/main" id="{098619AC-A703-4FDF-BF19-8BE8D3A8C9F3}"/>
                </a:ext>
              </a:extLst>
            </p:cNvPr>
            <p:cNvSpPr/>
            <p:nvPr/>
          </p:nvSpPr>
          <p:spPr>
            <a:xfrm>
              <a:off x="800100" y="1568887"/>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45" name="Freeform 10">
              <a:extLst>
                <a:ext uri="{FF2B5EF4-FFF2-40B4-BE49-F238E27FC236}">
                  <a16:creationId xmlns:a16="http://schemas.microsoft.com/office/drawing/2014/main" id="{24E7D115-4F98-4ABD-A787-A6AB8FE2D6B0}"/>
                </a:ext>
              </a:extLst>
            </p:cNvPr>
            <p:cNvSpPr/>
            <p:nvPr/>
          </p:nvSpPr>
          <p:spPr>
            <a:xfrm>
              <a:off x="1783080" y="1568887"/>
              <a:ext cx="9498330"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Identify and communicate the </a:t>
              </a:r>
              <a:r>
                <a:rPr lang="en-US" sz="2000" dirty="0">
                  <a:solidFill>
                    <a:schemeClr val="tx2"/>
                  </a:solidFill>
                  <a:latin typeface="Tahoma" panose="020B0604030504040204" pitchFamily="34" charset="0"/>
                  <a:ea typeface="Tahoma" panose="020B0604030504040204" pitchFamily="34" charset="0"/>
                  <a:cs typeface="Tahoma" panose="020B0604030504040204" pitchFamily="34" charset="0"/>
                </a:rPr>
                <a:t>Town</a:t>
              </a: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’s collective vision and goals for the future </a:t>
              </a:r>
            </a:p>
          </p:txBody>
        </p:sp>
        <p:pic>
          <p:nvPicPr>
            <p:cNvPr id="46" name="Picture 45">
              <a:extLst>
                <a:ext uri="{FF2B5EF4-FFF2-40B4-BE49-F238E27FC236}">
                  <a16:creationId xmlns:a16="http://schemas.microsoft.com/office/drawing/2014/main" id="{6C8CD97B-31F7-416E-B1E0-2115E43C3678}"/>
                </a:ext>
              </a:extLst>
            </p:cNvPr>
            <p:cNvPicPr>
              <a:picLocks noChangeAspect="1"/>
            </p:cNvPicPr>
            <p:nvPr/>
          </p:nvPicPr>
          <p:blipFill>
            <a:blip r:embed="rId6">
              <a:lum bright="70000" contrast="-70000"/>
              <a:extLst>
                <a:ext uri="{28A0092B-C50C-407E-A947-70E740481C1C}">
                  <a14:useLocalDpi xmlns:a14="http://schemas.microsoft.com/office/drawing/2010/main" val="0"/>
                </a:ext>
              </a:extLst>
            </a:blip>
            <a:stretch>
              <a:fillRect/>
            </a:stretch>
          </p:blipFill>
          <p:spPr>
            <a:xfrm>
              <a:off x="961478" y="1679222"/>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grpSp>
        <p:nvGrpSpPr>
          <p:cNvPr id="47" name="Group 46">
            <a:extLst>
              <a:ext uri="{FF2B5EF4-FFF2-40B4-BE49-F238E27FC236}">
                <a16:creationId xmlns:a16="http://schemas.microsoft.com/office/drawing/2014/main" id="{BFB7AB43-5273-4055-8BC0-6BA53F2B1E01}"/>
              </a:ext>
            </a:extLst>
          </p:cNvPr>
          <p:cNvGrpSpPr/>
          <p:nvPr/>
        </p:nvGrpSpPr>
        <p:grpSpPr>
          <a:xfrm>
            <a:off x="1311579" y="2647016"/>
            <a:ext cx="10481310" cy="769310"/>
            <a:chOff x="800100" y="2530526"/>
            <a:chExt cx="10481310" cy="769310"/>
          </a:xfrm>
        </p:grpSpPr>
        <p:sp>
          <p:nvSpPr>
            <p:cNvPr id="48" name="Rectangle 47">
              <a:extLst>
                <a:ext uri="{FF2B5EF4-FFF2-40B4-BE49-F238E27FC236}">
                  <a16:creationId xmlns:a16="http://schemas.microsoft.com/office/drawing/2014/main" id="{AE60F70D-67AF-406A-848C-FDF33094A4D3}"/>
                </a:ext>
              </a:extLst>
            </p:cNvPr>
            <p:cNvSpPr/>
            <p:nvPr/>
          </p:nvSpPr>
          <p:spPr>
            <a:xfrm>
              <a:off x="800100" y="2530526"/>
              <a:ext cx="10481310" cy="769310"/>
            </a:xfrm>
            <a:prstGeom prst="rect">
              <a:avLst/>
            </a:prstGeom>
          </p:spPr>
          <p:style>
            <a:lnRef idx="2">
              <a:schemeClr val="accent3"/>
            </a:lnRef>
            <a:fillRef idx="1">
              <a:schemeClr val="lt1"/>
            </a:fillRef>
            <a:effectRef idx="0">
              <a:schemeClr val="accent3"/>
            </a:effectRef>
            <a:fontRef idx="minor">
              <a:schemeClr val="dk1"/>
            </a:fontRef>
          </p:style>
        </p:sp>
        <p:sp>
          <p:nvSpPr>
            <p:cNvPr id="49" name="Freeform 13">
              <a:extLst>
                <a:ext uri="{FF2B5EF4-FFF2-40B4-BE49-F238E27FC236}">
                  <a16:creationId xmlns:a16="http://schemas.microsoft.com/office/drawing/2014/main" id="{1958FC52-3BFC-4595-8562-A53BBCAE3F12}"/>
                </a:ext>
              </a:extLst>
            </p:cNvPr>
            <p:cNvSpPr/>
            <p:nvPr/>
          </p:nvSpPr>
          <p:spPr>
            <a:xfrm>
              <a:off x="1783080" y="2530526"/>
              <a:ext cx="9281159"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gn="l" defTabSz="800100">
                <a:lnSpc>
                  <a:spcPct val="10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Provide a blueprint for future land use decisions</a:t>
              </a:r>
            </a:p>
          </p:txBody>
        </p:sp>
        <p:pic>
          <p:nvPicPr>
            <p:cNvPr id="50" name="Picture 49">
              <a:extLst>
                <a:ext uri="{FF2B5EF4-FFF2-40B4-BE49-F238E27FC236}">
                  <a16:creationId xmlns:a16="http://schemas.microsoft.com/office/drawing/2014/main" id="{7576CBA3-EF68-464D-B319-624E4A989E9C}"/>
                </a:ext>
              </a:extLst>
            </p:cNvPr>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a:off x="961477" y="2640861"/>
              <a:ext cx="548640" cy="548640"/>
            </a:xfrm>
            <a:prstGeom prst="rect">
              <a:avLst/>
            </a:prstGeom>
            <a:ln>
              <a:noFill/>
            </a:ln>
          </p:spPr>
          <p:style>
            <a:lnRef idx="2">
              <a:schemeClr val="accent3"/>
            </a:lnRef>
            <a:fillRef idx="1">
              <a:schemeClr val="lt1"/>
            </a:fillRef>
            <a:effectRef idx="0">
              <a:schemeClr val="accent3"/>
            </a:effectRef>
            <a:fontRef idx="minor">
              <a:schemeClr val="dk1"/>
            </a:fontRef>
          </p:style>
        </p:pic>
      </p:grpSp>
    </p:spTree>
    <p:extLst>
      <p:ext uri="{BB962C8B-B14F-4D97-AF65-F5344CB8AC3E}">
        <p14:creationId xmlns:p14="http://schemas.microsoft.com/office/powerpoint/2010/main" val="358236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1000" fill="hold"/>
                                        <p:tgtEl>
                                          <p:spTgt spid="34"/>
                                        </p:tgtEl>
                                        <p:attrNameLst>
                                          <p:attrName>ppt_x</p:attrName>
                                        </p:attrNameLst>
                                      </p:cBhvr>
                                      <p:tavLst>
                                        <p:tav tm="0">
                                          <p:val>
                                            <p:strVal val="0-#ppt_w/2"/>
                                          </p:val>
                                        </p:tav>
                                        <p:tav tm="100000">
                                          <p:val>
                                            <p:strVal val="#ppt_x"/>
                                          </p:val>
                                        </p:tav>
                                      </p:tavLst>
                                    </p:anim>
                                    <p:anim calcmode="lin" valueType="num">
                                      <p:cBhvr additive="base">
                                        <p:cTn id="8" dur="10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1000" fill="hold"/>
                                        <p:tgtEl>
                                          <p:spTgt spid="33"/>
                                        </p:tgtEl>
                                        <p:attrNameLst>
                                          <p:attrName>ppt_x</p:attrName>
                                        </p:attrNameLst>
                                      </p:cBhvr>
                                      <p:tavLst>
                                        <p:tav tm="0">
                                          <p:val>
                                            <p:strVal val="0-#ppt_w/2"/>
                                          </p:val>
                                        </p:tav>
                                        <p:tav tm="100000">
                                          <p:val>
                                            <p:strVal val="#ppt_x"/>
                                          </p:val>
                                        </p:tav>
                                      </p:tavLst>
                                    </p:anim>
                                    <p:anim calcmode="lin" valueType="num">
                                      <p:cBhvr additive="base">
                                        <p:cTn id="13" dur="1000" fill="hold"/>
                                        <p:tgtEl>
                                          <p:spTgt spid="33"/>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1000" fill="hold"/>
                                        <p:tgtEl>
                                          <p:spTgt spid="32"/>
                                        </p:tgtEl>
                                        <p:attrNameLst>
                                          <p:attrName>ppt_x</p:attrName>
                                        </p:attrNameLst>
                                      </p:cBhvr>
                                      <p:tavLst>
                                        <p:tav tm="0">
                                          <p:val>
                                            <p:strVal val="0-#ppt_w/2"/>
                                          </p:val>
                                        </p:tav>
                                        <p:tav tm="100000">
                                          <p:val>
                                            <p:strVal val="#ppt_x"/>
                                          </p:val>
                                        </p:tav>
                                      </p:tavLst>
                                    </p:anim>
                                    <p:anim calcmode="lin" valueType="num">
                                      <p:cBhvr additive="base">
                                        <p:cTn id="18" dur="1000" fill="hold"/>
                                        <p:tgtEl>
                                          <p:spTgt spid="32"/>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1000" fill="hold"/>
                                        <p:tgtEl>
                                          <p:spTgt spid="31"/>
                                        </p:tgtEl>
                                        <p:attrNameLst>
                                          <p:attrName>ppt_x</p:attrName>
                                        </p:attrNameLst>
                                      </p:cBhvr>
                                      <p:tavLst>
                                        <p:tav tm="0">
                                          <p:val>
                                            <p:strVal val="0-#ppt_w/2"/>
                                          </p:val>
                                        </p:tav>
                                        <p:tav tm="100000">
                                          <p:val>
                                            <p:strVal val="#ppt_x"/>
                                          </p:val>
                                        </p:tav>
                                      </p:tavLst>
                                    </p:anim>
                                    <p:anim calcmode="lin" valueType="num">
                                      <p:cBhvr additive="base">
                                        <p:cTn id="23" dur="1000" fill="hold"/>
                                        <p:tgtEl>
                                          <p:spTgt spid="31"/>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1000" fill="hold"/>
                                        <p:tgtEl>
                                          <p:spTgt spid="30"/>
                                        </p:tgtEl>
                                        <p:attrNameLst>
                                          <p:attrName>ppt_x</p:attrName>
                                        </p:attrNameLst>
                                      </p:cBhvr>
                                      <p:tavLst>
                                        <p:tav tm="0">
                                          <p:val>
                                            <p:strVal val="0-#ppt_w/2"/>
                                          </p:val>
                                        </p:tav>
                                        <p:tav tm="100000">
                                          <p:val>
                                            <p:strVal val="#ppt_x"/>
                                          </p:val>
                                        </p:tav>
                                      </p:tavLst>
                                    </p:anim>
                                    <p:anim calcmode="lin" valueType="num">
                                      <p:cBhvr additive="base">
                                        <p:cTn id="28"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1000" fill="hold"/>
                                        <p:tgtEl>
                                          <p:spTgt spid="43"/>
                                        </p:tgtEl>
                                        <p:attrNameLst>
                                          <p:attrName>ppt_x</p:attrName>
                                        </p:attrNameLst>
                                      </p:cBhvr>
                                      <p:tavLst>
                                        <p:tav tm="0">
                                          <p:val>
                                            <p:strVal val="0-#ppt_w/2"/>
                                          </p:val>
                                        </p:tav>
                                        <p:tav tm="100000">
                                          <p:val>
                                            <p:strVal val="#ppt_x"/>
                                          </p:val>
                                        </p:tav>
                                      </p:tavLst>
                                    </p:anim>
                                    <p:anim calcmode="lin" valueType="num">
                                      <p:cBhvr additive="base">
                                        <p:cTn id="34" dur="1000" fill="hold"/>
                                        <p:tgtEl>
                                          <p:spTgt spid="43"/>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ID="2" presetClass="entr" presetSubtype="8" fill="hold" nodeType="after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1000" fill="hold"/>
                                        <p:tgtEl>
                                          <p:spTgt spid="47"/>
                                        </p:tgtEl>
                                        <p:attrNameLst>
                                          <p:attrName>ppt_x</p:attrName>
                                        </p:attrNameLst>
                                      </p:cBhvr>
                                      <p:tavLst>
                                        <p:tav tm="0">
                                          <p:val>
                                            <p:strVal val="0-#ppt_w/2"/>
                                          </p:val>
                                        </p:tav>
                                        <p:tav tm="100000">
                                          <p:val>
                                            <p:strVal val="#ppt_x"/>
                                          </p:val>
                                        </p:tav>
                                      </p:tavLst>
                                    </p:anim>
                                    <p:anim calcmode="lin" valueType="num">
                                      <p:cBhvr additive="base">
                                        <p:cTn id="39" dur="1000" fill="hold"/>
                                        <p:tgtEl>
                                          <p:spTgt spid="47"/>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8"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1000" fill="hold"/>
                                        <p:tgtEl>
                                          <p:spTgt spid="39"/>
                                        </p:tgtEl>
                                        <p:attrNameLst>
                                          <p:attrName>ppt_x</p:attrName>
                                        </p:attrNameLst>
                                      </p:cBhvr>
                                      <p:tavLst>
                                        <p:tav tm="0">
                                          <p:val>
                                            <p:strVal val="0-#ppt_w/2"/>
                                          </p:val>
                                        </p:tav>
                                        <p:tav tm="100000">
                                          <p:val>
                                            <p:strVal val="#ppt_x"/>
                                          </p:val>
                                        </p:tav>
                                      </p:tavLst>
                                    </p:anim>
                                    <p:anim calcmode="lin" valueType="num">
                                      <p:cBhvr additive="base">
                                        <p:cTn id="44" dur="1000" fill="hold"/>
                                        <p:tgtEl>
                                          <p:spTgt spid="39"/>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2" presetClass="entr" presetSubtype="8"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1000" fill="hold"/>
                                        <p:tgtEl>
                                          <p:spTgt spid="35"/>
                                        </p:tgtEl>
                                        <p:attrNameLst>
                                          <p:attrName>ppt_x</p:attrName>
                                        </p:attrNameLst>
                                      </p:cBhvr>
                                      <p:tavLst>
                                        <p:tav tm="0">
                                          <p:val>
                                            <p:strVal val="0-#ppt_w/2"/>
                                          </p:val>
                                        </p:tav>
                                        <p:tav tm="100000">
                                          <p:val>
                                            <p:strVal val="#ppt_x"/>
                                          </p:val>
                                        </p:tav>
                                      </p:tavLst>
                                    </p:anim>
                                    <p:anim calcmode="lin" valueType="num">
                                      <p:cBhvr additive="base">
                                        <p:cTn id="4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6D58964-163E-47BD-9D48-77F9F87E7BEE}"/>
              </a:ext>
            </a:extLst>
          </p:cNvPr>
          <p:cNvSpPr>
            <a:spLocks noGrp="1"/>
          </p:cNvSpPr>
          <p:nvPr>
            <p:ph sz="half" idx="1"/>
          </p:nvPr>
        </p:nvSpPr>
        <p:spPr>
          <a:xfrm>
            <a:off x="2300748" y="1389777"/>
            <a:ext cx="9714390" cy="4730803"/>
          </a:xfrm>
        </p:spPr>
        <p:txBody>
          <a:bodyPr>
            <a:noAutofit/>
          </a:bodyPr>
          <a:lstStyle/>
          <a:p>
            <a:pPr marL="0" indent="0">
              <a:spcBef>
                <a:spcPts val="0"/>
              </a:spcBef>
              <a:spcAft>
                <a:spcPts val="1200"/>
              </a:spcAft>
              <a:buNone/>
            </a:pPr>
            <a:r>
              <a:rPr lang="en-US" sz="3200" dirty="0">
                <a:ln w="0"/>
                <a:solidFill>
                  <a:schemeClr val="tx2"/>
                </a:solidFill>
                <a:latin typeface="Tahoma" panose="020B0604030504040204" pitchFamily="34" charset="0"/>
                <a:ea typeface="Tahoma" panose="020B0604030504040204" pitchFamily="34" charset="0"/>
                <a:cs typeface="Tahoma" panose="020B0604030504040204" pitchFamily="34" charset="0"/>
              </a:rPr>
              <a:t>1994 State Comprehensive Planning Enabling Act mandates a comprehensive planning process and update every 10 years, to include:</a:t>
            </a:r>
          </a:p>
          <a:p>
            <a:pPr marL="1600200" lvl="4" indent="-622300">
              <a:lnSpc>
                <a:spcPct val="150000"/>
              </a:lnSpc>
              <a:buFont typeface="+mj-lt"/>
              <a:buAutoNum type="alphaLcParenR"/>
            </a:pPr>
            <a:r>
              <a:rPr lang="en-US" sz="2800" dirty="0">
                <a:ln w="0"/>
                <a:solidFill>
                  <a:schemeClr val="tx2"/>
                </a:solidFill>
                <a:latin typeface="Tahoma" panose="020B0604030504040204" pitchFamily="34" charset="0"/>
                <a:ea typeface="Tahoma" panose="020B0604030504040204" pitchFamily="34" charset="0"/>
                <a:cs typeface="Tahoma" panose="020B0604030504040204" pitchFamily="34" charset="0"/>
              </a:rPr>
              <a:t>Inventory of existing conditions</a:t>
            </a:r>
          </a:p>
          <a:p>
            <a:pPr marL="1600200" lvl="4" indent="-622300">
              <a:lnSpc>
                <a:spcPct val="150000"/>
              </a:lnSpc>
              <a:buFont typeface="+mj-lt"/>
              <a:buAutoNum type="alphaLcParenR"/>
            </a:pPr>
            <a:r>
              <a:rPr lang="en-US" sz="2800" dirty="0">
                <a:ln w="0"/>
                <a:solidFill>
                  <a:schemeClr val="tx2"/>
                </a:solidFill>
                <a:latin typeface="Tahoma" panose="020B0604030504040204" pitchFamily="34" charset="0"/>
                <a:ea typeface="Tahoma" panose="020B0604030504040204" pitchFamily="34" charset="0"/>
                <a:cs typeface="Tahoma" panose="020B0604030504040204" pitchFamily="34" charset="0"/>
              </a:rPr>
              <a:t>Assessment of ten required “elements”</a:t>
            </a:r>
          </a:p>
          <a:p>
            <a:pPr marL="1600200" lvl="4" indent="-622300">
              <a:lnSpc>
                <a:spcPct val="150000"/>
              </a:lnSpc>
              <a:buFont typeface="+mj-lt"/>
              <a:buAutoNum type="alphaLcParenR"/>
            </a:pPr>
            <a:r>
              <a:rPr lang="en-US" sz="2800" dirty="0">
                <a:ln w="0"/>
                <a:solidFill>
                  <a:schemeClr val="tx2"/>
                </a:solidFill>
                <a:latin typeface="Tahoma" panose="020B0604030504040204" pitchFamily="34" charset="0"/>
                <a:ea typeface="Tahoma" panose="020B0604030504040204" pitchFamily="34" charset="0"/>
                <a:cs typeface="Tahoma" panose="020B0604030504040204" pitchFamily="34" charset="0"/>
              </a:rPr>
              <a:t>Statements of needs, goals and objectives</a:t>
            </a:r>
          </a:p>
          <a:p>
            <a:pPr marL="1600200" lvl="4" indent="-622300">
              <a:lnSpc>
                <a:spcPct val="150000"/>
              </a:lnSpc>
              <a:buFont typeface="+mj-lt"/>
              <a:buAutoNum type="alphaLcParenR"/>
            </a:pPr>
            <a:r>
              <a:rPr lang="en-US" sz="2800" dirty="0">
                <a:ln w="0"/>
                <a:solidFill>
                  <a:schemeClr val="tx2"/>
                </a:solidFill>
                <a:latin typeface="Tahoma" panose="020B0604030504040204" pitchFamily="34" charset="0"/>
                <a:ea typeface="Tahoma" panose="020B0604030504040204" pitchFamily="34" charset="0"/>
                <a:cs typeface="Tahoma" panose="020B0604030504040204" pitchFamily="34" charset="0"/>
              </a:rPr>
              <a:t>Implementation strategies and timeframes</a:t>
            </a:r>
          </a:p>
        </p:txBody>
      </p:sp>
      <p:sp>
        <p:nvSpPr>
          <p:cNvPr id="4" name="Slide Number Placeholder 3">
            <a:extLst>
              <a:ext uri="{FF2B5EF4-FFF2-40B4-BE49-F238E27FC236}">
                <a16:creationId xmlns:a16="http://schemas.microsoft.com/office/drawing/2014/main" id="{E4E96A5F-4928-4CC7-9D47-F0330A9FEF17}"/>
              </a:ext>
            </a:extLst>
          </p:cNvPr>
          <p:cNvSpPr>
            <a:spLocks noGrp="1"/>
          </p:cNvSpPr>
          <p:nvPr>
            <p:ph type="sldNum" sz="quarter" idx="12"/>
          </p:nvPr>
        </p:nvSpPr>
        <p:spPr/>
        <p:txBody>
          <a:bodyPr/>
          <a:lstStyle/>
          <a:p>
            <a:fld id="{9CD8D479-8942-46E8-A226-A4E01F7A105C}" type="slidenum">
              <a:rPr lang="en-US" sz="1600" smtClean="0"/>
              <a:t>4</a:t>
            </a:fld>
            <a:r>
              <a:rPr lang="en-US" sz="1600" dirty="0"/>
              <a:t> of 11</a:t>
            </a:r>
            <a:endParaRPr lang="en-US" dirty="0"/>
          </a:p>
        </p:txBody>
      </p:sp>
      <p:sp>
        <p:nvSpPr>
          <p:cNvPr id="6" name="Title 4">
            <a:extLst>
              <a:ext uri="{FF2B5EF4-FFF2-40B4-BE49-F238E27FC236}">
                <a16:creationId xmlns:a16="http://schemas.microsoft.com/office/drawing/2014/main" id="{33D95FCD-085E-4DF4-B0E8-C161467BB9E9}"/>
              </a:ext>
            </a:extLst>
          </p:cNvPr>
          <p:cNvSpPr txBox="1">
            <a:spLocks/>
          </p:cNvSpPr>
          <p:nvPr/>
        </p:nvSpPr>
        <p:spPr>
          <a:xfrm>
            <a:off x="1311579" y="123208"/>
            <a:ext cx="10703559" cy="769310"/>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State </a:t>
            </a:r>
            <a:r>
              <a:rPr lang="en-US" sz="53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Comprehensive</a:t>
            </a: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 Planning Requirements</a:t>
            </a:r>
            <a:endParaRPr lang="en-US"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endParaRPr>
          </a:p>
        </p:txBody>
      </p:sp>
      <p:pic>
        <p:nvPicPr>
          <p:cNvPr id="2" name="Picture 1">
            <a:extLst>
              <a:ext uri="{FF2B5EF4-FFF2-40B4-BE49-F238E27FC236}">
                <a16:creationId xmlns:a16="http://schemas.microsoft.com/office/drawing/2014/main" id="{7619FFC8-16D3-9C94-7047-1608345CF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863" y="5080000"/>
            <a:ext cx="1778000" cy="1778000"/>
          </a:xfrm>
          <a:prstGeom prst="rect">
            <a:avLst/>
          </a:prstGeom>
        </p:spPr>
      </p:pic>
    </p:spTree>
    <p:extLst>
      <p:ext uri="{BB962C8B-B14F-4D97-AF65-F5344CB8AC3E}">
        <p14:creationId xmlns:p14="http://schemas.microsoft.com/office/powerpoint/2010/main" val="9297396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additive="base">
                                        <p:cTn id="1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 calcmode="lin" valueType="num">
                                      <p:cBhvr additive="base">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rot="16200000">
            <a:off x="3251215" y="-448886"/>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Population</a:t>
            </a:r>
          </a:p>
        </p:txBody>
      </p:sp>
      <p:pic>
        <p:nvPicPr>
          <p:cNvPr id="38" name="Picture 3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395769" y="1666604"/>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8" name="Freeform 7"/>
          <p:cNvSpPr/>
          <p:nvPr/>
        </p:nvSpPr>
        <p:spPr>
          <a:xfrm rot="16200000">
            <a:off x="3256056" y="554167"/>
            <a:ext cx="875080" cy="5093590"/>
          </a:xfrm>
          <a:custGeom>
            <a:avLst/>
            <a:gdLst>
              <a:gd name="connsiteX0" fmla="*/ 0 w 1268851"/>
              <a:gd name="connsiteY0" fmla="*/ 0 h 6224600"/>
              <a:gd name="connsiteX1" fmla="*/ 1268851 w 1268851"/>
              <a:gd name="connsiteY1" fmla="*/ 0 h 6224600"/>
              <a:gd name="connsiteX2" fmla="*/ 1268851 w 1268851"/>
              <a:gd name="connsiteY2" fmla="*/ 6224600 h 6224600"/>
              <a:gd name="connsiteX3" fmla="*/ 0 w 1268851"/>
              <a:gd name="connsiteY3" fmla="*/ 6224600 h 6224600"/>
              <a:gd name="connsiteX4" fmla="*/ 0 w 1268851"/>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851" h="6224600">
                <a:moveTo>
                  <a:pt x="0" y="0"/>
                </a:moveTo>
                <a:lnTo>
                  <a:pt x="1268851" y="0"/>
                </a:lnTo>
                <a:lnTo>
                  <a:pt x="1268851"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Economic Development</a:t>
            </a:r>
          </a:p>
        </p:txBody>
      </p:sp>
      <p:pic>
        <p:nvPicPr>
          <p:cNvPr id="39" name="Picture 38"/>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395769" y="2654418"/>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10" name="Freeform 9"/>
          <p:cNvSpPr/>
          <p:nvPr/>
        </p:nvSpPr>
        <p:spPr>
          <a:xfrm rot="16200000">
            <a:off x="3251215" y="1577955"/>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Natural Resources</a:t>
            </a:r>
          </a:p>
        </p:txBody>
      </p:sp>
      <p:pic>
        <p:nvPicPr>
          <p:cNvPr id="40" name="Picture 39"/>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395768" y="3692656"/>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12" name="Freeform 11"/>
          <p:cNvSpPr/>
          <p:nvPr/>
        </p:nvSpPr>
        <p:spPr>
          <a:xfrm rot="16200000">
            <a:off x="3209657" y="3604795"/>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Cultural Resources</a:t>
            </a:r>
          </a:p>
        </p:txBody>
      </p:sp>
      <p:pic>
        <p:nvPicPr>
          <p:cNvPr id="41" name="Picture 40"/>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1395767" y="5714049"/>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14" name="Freeform 13"/>
          <p:cNvSpPr/>
          <p:nvPr/>
        </p:nvSpPr>
        <p:spPr>
          <a:xfrm rot="16200000">
            <a:off x="8681885" y="-442907"/>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Community Facilities</a:t>
            </a:r>
          </a:p>
        </p:txBody>
      </p:sp>
      <p:pic>
        <p:nvPicPr>
          <p:cNvPr id="42" name="Picture 41"/>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6848380" y="1666604"/>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16" name="Freeform 15"/>
          <p:cNvSpPr/>
          <p:nvPr/>
        </p:nvSpPr>
        <p:spPr>
          <a:xfrm rot="16200000">
            <a:off x="8681885" y="559392"/>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Housing</a:t>
            </a:r>
          </a:p>
        </p:txBody>
      </p:sp>
      <p:pic>
        <p:nvPicPr>
          <p:cNvPr id="43" name="Picture 42"/>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6848380" y="2654418"/>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20" name="Freeform 19"/>
          <p:cNvSpPr/>
          <p:nvPr/>
        </p:nvSpPr>
        <p:spPr>
          <a:xfrm rot="16200000">
            <a:off x="8681885" y="1577955"/>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Land Use</a:t>
            </a:r>
          </a:p>
        </p:txBody>
      </p:sp>
      <p:pic>
        <p:nvPicPr>
          <p:cNvPr id="44" name="Picture 43"/>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6848380" y="3678206"/>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22" name="Freeform 21"/>
          <p:cNvSpPr/>
          <p:nvPr/>
        </p:nvSpPr>
        <p:spPr>
          <a:xfrm rot="16200000">
            <a:off x="8681885" y="2596517"/>
            <a:ext cx="875080" cy="5093590"/>
          </a:xfrm>
          <a:custGeom>
            <a:avLst/>
            <a:gdLst>
              <a:gd name="connsiteX0" fmla="*/ 0 w 1388041"/>
              <a:gd name="connsiteY0" fmla="*/ 0 h 6224600"/>
              <a:gd name="connsiteX1" fmla="*/ 1388041 w 1388041"/>
              <a:gd name="connsiteY1" fmla="*/ 0 h 6224600"/>
              <a:gd name="connsiteX2" fmla="*/ 1388041 w 1388041"/>
              <a:gd name="connsiteY2" fmla="*/ 6224600 h 6224600"/>
              <a:gd name="connsiteX3" fmla="*/ 0 w 1388041"/>
              <a:gd name="connsiteY3" fmla="*/ 6224600 h 6224600"/>
              <a:gd name="connsiteX4" fmla="*/ 0 w 1388041"/>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041" h="6224600">
                <a:moveTo>
                  <a:pt x="0" y="0"/>
                </a:moveTo>
                <a:lnTo>
                  <a:pt x="1388041" y="0"/>
                </a:lnTo>
                <a:lnTo>
                  <a:pt x="1388041"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1950" kern="1200" dirty="0">
                <a:solidFill>
                  <a:schemeClr val="tx2"/>
                </a:solidFill>
                <a:latin typeface="Tahoma" panose="020B0604030504040204" pitchFamily="34" charset="0"/>
                <a:ea typeface="Tahoma" panose="020B0604030504040204" pitchFamily="34" charset="0"/>
                <a:cs typeface="Tahoma" panose="020B0604030504040204" pitchFamily="34" charset="0"/>
              </a:rPr>
              <a:t>Transportation</a:t>
            </a:r>
          </a:p>
        </p:txBody>
      </p:sp>
      <p:pic>
        <p:nvPicPr>
          <p:cNvPr id="45" name="Picture 44"/>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6848380" y="4696769"/>
            <a:ext cx="918601" cy="884084"/>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24" name="Freeform 23"/>
          <p:cNvSpPr/>
          <p:nvPr/>
        </p:nvSpPr>
        <p:spPr>
          <a:xfrm rot="16200000">
            <a:off x="8681885" y="3615080"/>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Priority Investments</a:t>
            </a:r>
          </a:p>
        </p:txBody>
      </p:sp>
      <p:pic>
        <p:nvPicPr>
          <p:cNvPr id="46" name="Picture 45"/>
          <p:cNvPicPr>
            <a:picLocks noChangeAspect="1"/>
          </p:cNvPicPr>
          <p:nvPr/>
        </p:nvPicPr>
        <p:blipFill>
          <a:blip r:embed="rId10">
            <a:lum bright="70000" contrast="-70000"/>
            <a:extLst>
              <a:ext uri="{28A0092B-C50C-407E-A947-70E740481C1C}">
                <a14:useLocalDpi xmlns:a14="http://schemas.microsoft.com/office/drawing/2010/main" val="0"/>
              </a:ext>
            </a:extLst>
          </a:blip>
          <a:stretch>
            <a:fillRect/>
          </a:stretch>
        </p:blipFill>
        <p:spPr>
          <a:xfrm>
            <a:off x="6804760" y="5707164"/>
            <a:ext cx="1005840" cy="968045"/>
          </a:xfrm>
          <a:prstGeom prst="rect">
            <a:avLst/>
          </a:prstGeom>
          <a:noFill/>
          <a:ln>
            <a:noFill/>
          </a:ln>
        </p:spPr>
        <p:style>
          <a:lnRef idx="2">
            <a:schemeClr val="accent2"/>
          </a:lnRef>
          <a:fillRef idx="1">
            <a:schemeClr val="lt1"/>
          </a:fillRef>
          <a:effectRef idx="0">
            <a:schemeClr val="accent2"/>
          </a:effectRef>
          <a:fontRef idx="minor">
            <a:schemeClr val="dk1"/>
          </a:fontRef>
        </p:style>
      </p:pic>
      <p:sp>
        <p:nvSpPr>
          <p:cNvPr id="5" name="Slide Number Placeholder 4">
            <a:extLst>
              <a:ext uri="{FF2B5EF4-FFF2-40B4-BE49-F238E27FC236}">
                <a16:creationId xmlns:a16="http://schemas.microsoft.com/office/drawing/2014/main" id="{CB138123-7F65-4B41-9123-B3D4E93BDCDE}"/>
              </a:ext>
            </a:extLst>
          </p:cNvPr>
          <p:cNvSpPr>
            <a:spLocks noGrp="1"/>
          </p:cNvSpPr>
          <p:nvPr>
            <p:ph type="sldNum" sz="quarter" idx="12"/>
          </p:nvPr>
        </p:nvSpPr>
        <p:spPr>
          <a:xfrm>
            <a:off x="505187" y="763841"/>
            <a:ext cx="779767" cy="365125"/>
          </a:xfrm>
          <a:noFill/>
          <a:ln>
            <a:noFill/>
          </a:ln>
        </p:spPr>
        <p:style>
          <a:lnRef idx="2">
            <a:schemeClr val="accent2"/>
          </a:lnRef>
          <a:fillRef idx="1">
            <a:schemeClr val="lt1"/>
          </a:fillRef>
          <a:effectRef idx="0">
            <a:schemeClr val="accent2"/>
          </a:effectRef>
          <a:fontRef idx="minor">
            <a:schemeClr val="dk1"/>
          </a:fontRef>
        </p:style>
        <p:txBody>
          <a:bodyPr anchor="ctr">
            <a:normAutofit fontScale="85000" lnSpcReduction="10000"/>
          </a:bodyPr>
          <a:lstStyle/>
          <a:p>
            <a:pPr>
              <a:lnSpc>
                <a:spcPct val="90000"/>
              </a:lnSpc>
              <a:spcAft>
                <a:spcPts val="600"/>
              </a:spcAft>
            </a:pPr>
            <a:fld id="{9CD8D479-8942-46E8-A226-A4E01F7A105C}" type="slidenum">
              <a:rPr lang="en-US" sz="1600" smtClean="0">
                <a:latin typeface="Century Gothic" panose="020B0502020202020204" pitchFamily="34" charset="0"/>
              </a:rPr>
              <a:pPr>
                <a:lnSpc>
                  <a:spcPct val="90000"/>
                </a:lnSpc>
                <a:spcAft>
                  <a:spcPts val="600"/>
                </a:spcAft>
              </a:pPr>
              <a:t>5</a:t>
            </a:fld>
            <a:r>
              <a:rPr lang="en-US" sz="1600" dirty="0">
                <a:latin typeface="Century Gothic" panose="020B0502020202020204" pitchFamily="34" charset="0"/>
              </a:rPr>
              <a:t> of 11</a:t>
            </a:r>
          </a:p>
        </p:txBody>
      </p:sp>
      <p:sp>
        <p:nvSpPr>
          <p:cNvPr id="65" name="Freeform 9">
            <a:extLst>
              <a:ext uri="{FF2B5EF4-FFF2-40B4-BE49-F238E27FC236}">
                <a16:creationId xmlns:a16="http://schemas.microsoft.com/office/drawing/2014/main" id="{F6C76CB1-5C1D-434A-A429-154DCE7DC707}"/>
              </a:ext>
            </a:extLst>
          </p:cNvPr>
          <p:cNvSpPr/>
          <p:nvPr/>
        </p:nvSpPr>
        <p:spPr>
          <a:xfrm rot="16200000">
            <a:off x="3251215" y="2601742"/>
            <a:ext cx="875080" cy="5093590"/>
          </a:xfrm>
          <a:custGeom>
            <a:avLst/>
            <a:gdLst>
              <a:gd name="connsiteX0" fmla="*/ 0 w 1165324"/>
              <a:gd name="connsiteY0" fmla="*/ 0 h 6224600"/>
              <a:gd name="connsiteX1" fmla="*/ 1165324 w 1165324"/>
              <a:gd name="connsiteY1" fmla="*/ 0 h 6224600"/>
              <a:gd name="connsiteX2" fmla="*/ 1165324 w 1165324"/>
              <a:gd name="connsiteY2" fmla="*/ 6224600 h 6224600"/>
              <a:gd name="connsiteX3" fmla="*/ 0 w 1165324"/>
              <a:gd name="connsiteY3" fmla="*/ 6224600 h 6224600"/>
              <a:gd name="connsiteX4" fmla="*/ 0 w 1165324"/>
              <a:gd name="connsiteY4" fmla="*/ 0 h 622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324" h="6224600">
                <a:moveTo>
                  <a:pt x="0" y="0"/>
                </a:moveTo>
                <a:lnTo>
                  <a:pt x="1165324" y="0"/>
                </a:lnTo>
                <a:lnTo>
                  <a:pt x="1165324" y="6224600"/>
                </a:lnTo>
                <a:lnTo>
                  <a:pt x="0" y="6224600"/>
                </a:lnTo>
                <a:lnTo>
                  <a:pt x="0" y="0"/>
                </a:lnTo>
                <a:close/>
              </a:path>
            </a:pathLst>
          </a:custGeom>
          <a:ln>
            <a:solidFill>
              <a:schemeClr val="bg2"/>
            </a:solidFill>
          </a:ln>
        </p:spPr>
        <p:style>
          <a:lnRef idx="2">
            <a:schemeClr val="accent2"/>
          </a:lnRef>
          <a:fillRef idx="1">
            <a:schemeClr val="lt1"/>
          </a:fillRef>
          <a:effectRef idx="0">
            <a:schemeClr val="accent2"/>
          </a:effectRef>
          <a:fontRef idx="minor">
            <a:schemeClr val="dk1"/>
          </a:fontRef>
        </p:style>
        <p:txBody>
          <a:bodyPr spcFirstLastPara="0" vert="vert" wrap="square" lIns="142240" tIns="1920240" rIns="142240" bIns="1387160" numCol="1" spcCol="1270" anchor="ctr" anchorCtr="0">
            <a:noAutofit/>
          </a:bodyPr>
          <a:lstStyle/>
          <a:p>
            <a:pPr lvl="0" defTabSz="889000">
              <a:lnSpc>
                <a:spcPct val="90000"/>
              </a:lnSpc>
              <a:spcBef>
                <a:spcPct val="0"/>
              </a:spcBef>
              <a:spcAft>
                <a:spcPct val="35000"/>
              </a:spcAft>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Resilience</a:t>
            </a:r>
          </a:p>
        </p:txBody>
      </p:sp>
      <p:sp>
        <p:nvSpPr>
          <p:cNvPr id="66" name="Title 4">
            <a:extLst>
              <a:ext uri="{FF2B5EF4-FFF2-40B4-BE49-F238E27FC236}">
                <a16:creationId xmlns:a16="http://schemas.microsoft.com/office/drawing/2014/main" id="{4CFA64AB-6918-450C-A100-6BE7257E8F2C}"/>
              </a:ext>
            </a:extLst>
          </p:cNvPr>
          <p:cNvSpPr txBox="1">
            <a:spLocks/>
          </p:cNvSpPr>
          <p:nvPr/>
        </p:nvSpPr>
        <p:spPr>
          <a:xfrm>
            <a:off x="1284954" y="177093"/>
            <a:ext cx="10703559" cy="769310"/>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Ten Required Elements</a:t>
            </a:r>
            <a:endParaRPr lang="en-US"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endParaRPr>
          </a:p>
        </p:txBody>
      </p:sp>
      <p:pic>
        <p:nvPicPr>
          <p:cNvPr id="67" name="Picture 66" descr="Wave">
            <a:extLst>
              <a:ext uri="{FF2B5EF4-FFF2-40B4-BE49-F238E27FC236}">
                <a16:creationId xmlns:a16="http://schemas.microsoft.com/office/drawing/2014/main" id="{FACA77EA-0131-4D71-AAE0-6AA6997C81AD}"/>
              </a:ext>
            </a:extLst>
          </p:cNvPr>
          <p:cNvPicPr>
            <a:picLocks noChangeAspect="1"/>
          </p:cNvPicPr>
          <p:nvPr/>
        </p:nvPicPr>
        <p:blipFill>
          <a:blip r:embed="rId11">
            <a:lum bright="70000" contrast="-70000"/>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1455179" y="4781078"/>
            <a:ext cx="799775" cy="799775"/>
          </a:xfrm>
          <a:prstGeom prst="rect">
            <a:avLst/>
          </a:prstGeom>
          <a:noFill/>
          <a:ln>
            <a:noFill/>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333320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958088" y="2575702"/>
            <a:ext cx="2699779" cy="2808143"/>
          </a:xfrm>
          <a:prstGeom prst="rect">
            <a:avLst/>
          </a:prstGeom>
          <a:ln/>
        </p:spPr>
        <p:style>
          <a:lnRef idx="2">
            <a:schemeClr val="accent3"/>
          </a:lnRef>
          <a:fillRef idx="1">
            <a:schemeClr val="lt1"/>
          </a:fillRef>
          <a:effectRef idx="0">
            <a:schemeClr val="accent3"/>
          </a:effectRef>
          <a:fontRef idx="minor">
            <a:schemeClr val="dk1"/>
          </a:fontRef>
        </p:style>
        <p:txBody>
          <a:bodyPr spcFirstLastPara="0" vert="horz" wrap="square" lIns="221314" tIns="221314" rIns="221314" bIns="221314" numCol="1" spcCol="1270" anchor="b" anchorCtr="0">
            <a:noAutofit/>
          </a:bodyPr>
          <a:lstStyle/>
          <a:p>
            <a:pPr marL="342900" lvl="0" indent="-342900" algn="l" defTabSz="889000">
              <a:lnSpc>
                <a:spcPct val="90000"/>
              </a:lnSpc>
              <a:spcBef>
                <a:spcPct val="0"/>
              </a:spcBef>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Public Engagement/</a:t>
            </a:r>
          </a:p>
          <a:p>
            <a:pPr marL="339725" lvl="1" defTabSz="889000">
              <a:lnSpc>
                <a:spcPct val="90000"/>
              </a:lnSpc>
              <a:spcBef>
                <a:spcPct val="0"/>
              </a:spcBef>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Open House</a:t>
            </a:r>
          </a:p>
          <a:p>
            <a:pPr marL="342900" lvl="0" indent="-342900" algn="l" defTabSz="889000">
              <a:lnSpc>
                <a:spcPct val="90000"/>
              </a:lnSpc>
              <a:spcBef>
                <a:spcPts val="84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Needs Assessment</a:t>
            </a:r>
          </a:p>
          <a:p>
            <a:pPr marL="342900" lvl="0" indent="-342900" algn="l" defTabSz="889000">
              <a:lnSpc>
                <a:spcPct val="90000"/>
              </a:lnSpc>
              <a:spcBef>
                <a:spcPts val="840"/>
              </a:spcBef>
              <a:spcAft>
                <a:spcPct val="35000"/>
              </a:spcAft>
              <a:buFont typeface="Arial" panose="020B0604020202020204" pitchFamily="34" charset="0"/>
              <a:buChar char="•"/>
            </a:pPr>
            <a:r>
              <a:rPr lang="en-US" sz="2000" dirty="0">
                <a:solidFill>
                  <a:schemeClr val="tx2"/>
                </a:solidFill>
                <a:latin typeface="Tahoma" panose="020B0604030504040204" pitchFamily="34" charset="0"/>
                <a:ea typeface="Tahoma" panose="020B0604030504040204" pitchFamily="34" charset="0"/>
                <a:cs typeface="Tahoma" panose="020B0604030504040204" pitchFamily="34" charset="0"/>
              </a:rPr>
              <a:t>Progress Reports to PC &amp; CC</a:t>
            </a:r>
            <a:endPar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1519938" y="2751016"/>
            <a:ext cx="2699779" cy="2240084"/>
          </a:xfrm>
          <a:prstGeom prst="rect">
            <a:avLst/>
          </a:prstGeom>
          <a:ln/>
        </p:spPr>
        <p:style>
          <a:lnRef idx="2">
            <a:schemeClr val="accent3"/>
          </a:lnRef>
          <a:fillRef idx="1">
            <a:schemeClr val="lt1"/>
          </a:fillRef>
          <a:effectRef idx="0">
            <a:schemeClr val="accent3"/>
          </a:effectRef>
          <a:fontRef idx="minor">
            <a:schemeClr val="dk1"/>
          </a:fontRef>
        </p:style>
        <p:txBody>
          <a:bodyPr spcFirstLastPara="0" vert="horz" wrap="square" lIns="213095" tIns="213095" rIns="213095" bIns="213095" numCol="1" spcCol="1270" anchor="b" anchorCtr="0">
            <a:noAutofit/>
          </a:bodyPr>
          <a:lstStyle/>
          <a:p>
            <a:pPr marL="342900" indent="-342900" defTabSz="889000">
              <a:lnSpc>
                <a:spcPct val="90000"/>
              </a:lnSpc>
              <a:spcBef>
                <a:spcPct val="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Steering Committee Engagement</a:t>
            </a:r>
          </a:p>
          <a:p>
            <a:pPr marL="285750" lvl="0" indent="-285750" algn="l" defTabSz="889000">
              <a:lnSpc>
                <a:spcPct val="90000"/>
              </a:lnSpc>
              <a:spcBef>
                <a:spcPct val="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Research of Existing Conditions</a:t>
            </a:r>
          </a:p>
        </p:txBody>
      </p:sp>
      <p:sp>
        <p:nvSpPr>
          <p:cNvPr id="20" name="Rectangle 19"/>
          <p:cNvSpPr/>
          <p:nvPr/>
        </p:nvSpPr>
        <p:spPr>
          <a:xfrm>
            <a:off x="8750449" y="2736102"/>
            <a:ext cx="2699779" cy="2456523"/>
          </a:xfrm>
          <a:prstGeom prst="rect">
            <a:avLst/>
          </a:prstGeom>
          <a:ln/>
        </p:spPr>
        <p:style>
          <a:lnRef idx="2">
            <a:schemeClr val="accent3"/>
          </a:lnRef>
          <a:fillRef idx="1">
            <a:schemeClr val="lt1"/>
          </a:fillRef>
          <a:effectRef idx="0">
            <a:schemeClr val="accent3"/>
          </a:effectRef>
          <a:fontRef idx="minor">
            <a:schemeClr val="dk1"/>
          </a:fontRef>
        </p:style>
        <p:txBody>
          <a:bodyPr spcFirstLastPara="0" vert="horz" wrap="square" lIns="221314" tIns="221314" rIns="221314" bIns="221314" numCol="1" spcCol="1270" anchor="b" anchorCtr="0">
            <a:noAutofit/>
          </a:bodyPr>
          <a:lstStyle/>
          <a:p>
            <a:pPr marL="228600" lvl="0" indent="-228600" algn="l" defTabSz="889000">
              <a:lnSpc>
                <a:spcPct val="90000"/>
              </a:lnSpc>
              <a:spcBef>
                <a:spcPct val="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Develop Goals &amp; Action Plan</a:t>
            </a:r>
          </a:p>
          <a:p>
            <a:pPr marL="228600" lvl="0" indent="-228600" algn="l" defTabSz="889000">
              <a:lnSpc>
                <a:spcPct val="90000"/>
              </a:lnSpc>
              <a:spcBef>
                <a:spcPct val="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Draft Document Production/</a:t>
            </a:r>
          </a:p>
          <a:p>
            <a:pPr marL="228600" lvl="0" indent="-228600" algn="l" defTabSz="889000">
              <a:lnSpc>
                <a:spcPct val="90000"/>
              </a:lnSpc>
              <a:spcBef>
                <a:spcPct val="0"/>
              </a:spcBef>
              <a:spcAft>
                <a:spcPct val="35000"/>
              </a:spcAft>
              <a:buFont typeface="Arial" panose="020B0604020202020204" pitchFamily="34" charset="0"/>
              <a:buChar char="•"/>
            </a:pPr>
            <a:r>
              <a:rPr lang="en-US" sz="2000" kern="1200" dirty="0">
                <a:solidFill>
                  <a:schemeClr val="tx2"/>
                </a:solidFill>
                <a:latin typeface="Tahoma" panose="020B0604030504040204" pitchFamily="34" charset="0"/>
                <a:ea typeface="Tahoma" panose="020B0604030504040204" pitchFamily="34" charset="0"/>
                <a:cs typeface="Tahoma" panose="020B0604030504040204" pitchFamily="34" charset="0"/>
              </a:rPr>
              <a:t>Final Plan Public Hearings</a:t>
            </a:r>
          </a:p>
        </p:txBody>
      </p:sp>
      <p:sp>
        <p:nvSpPr>
          <p:cNvPr id="15"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5" name="Slide Number Placeholder 4">
            <a:extLst>
              <a:ext uri="{FF2B5EF4-FFF2-40B4-BE49-F238E27FC236}">
                <a16:creationId xmlns:a16="http://schemas.microsoft.com/office/drawing/2014/main" id="{F3A8DB75-EDED-4C3C-A4C2-05B162002F69}"/>
              </a:ext>
            </a:extLst>
          </p:cNvPr>
          <p:cNvSpPr>
            <a:spLocks noGrp="1"/>
          </p:cNvSpPr>
          <p:nvPr>
            <p:ph type="sldNum" sz="quarter" idx="12"/>
          </p:nvPr>
        </p:nvSpPr>
        <p:spPr/>
        <p:txBody>
          <a:bodyPr/>
          <a:lstStyle/>
          <a:p>
            <a:r>
              <a:rPr lang="en-US" sz="1600" dirty="0"/>
              <a:t>6 of 11</a:t>
            </a:r>
          </a:p>
        </p:txBody>
      </p:sp>
      <p:sp>
        <p:nvSpPr>
          <p:cNvPr id="6" name="Chevron 5"/>
          <p:cNvSpPr/>
          <p:nvPr/>
        </p:nvSpPr>
        <p:spPr>
          <a:xfrm>
            <a:off x="1108549" y="1474155"/>
            <a:ext cx="3333812" cy="1286851"/>
          </a:xfrm>
          <a:prstGeom prst="chevron">
            <a:avLst>
              <a:gd name="adj" fmla="val 40000"/>
            </a:avLst>
          </a:prstGeom>
          <a:solidFill>
            <a:schemeClr val="bg2"/>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7" name="Chevron 16"/>
          <p:cNvSpPr/>
          <p:nvPr/>
        </p:nvSpPr>
        <p:spPr>
          <a:xfrm>
            <a:off x="4641072" y="1474155"/>
            <a:ext cx="3333812" cy="1286851"/>
          </a:xfrm>
          <a:prstGeom prst="chevron">
            <a:avLst>
              <a:gd name="adj" fmla="val 40000"/>
            </a:avLst>
          </a:prstGeom>
          <a:solidFill>
            <a:schemeClr val="bg2">
              <a:lumMod val="75000"/>
            </a:schemeClr>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9" name="Chevron 18"/>
          <p:cNvSpPr/>
          <p:nvPr/>
        </p:nvSpPr>
        <p:spPr>
          <a:xfrm>
            <a:off x="8319447" y="1474159"/>
            <a:ext cx="3333812" cy="1286851"/>
          </a:xfrm>
          <a:prstGeom prst="chevron">
            <a:avLst>
              <a:gd name="adj" fmla="val 40000"/>
            </a:avLst>
          </a:prstGeom>
          <a:solidFill>
            <a:schemeClr val="bg2">
              <a:lumMod val="50000"/>
            </a:schemeClr>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44B16982-7568-4DDC-BD8E-8B6A98FDEB9D}"/>
              </a:ext>
            </a:extLst>
          </p:cNvPr>
          <p:cNvSpPr txBox="1"/>
          <p:nvPr/>
        </p:nvSpPr>
        <p:spPr>
          <a:xfrm>
            <a:off x="1813758" y="1789420"/>
            <a:ext cx="2176130" cy="369332"/>
          </a:xfrm>
          <a:prstGeom prst="rect">
            <a:avLst/>
          </a:prstGeom>
          <a:noFill/>
        </p:spPr>
        <p:txBody>
          <a:bodyPr wrap="square" rtlCol="0">
            <a:spAutoFit/>
          </a:bodyPr>
          <a:lstStyle/>
          <a:p>
            <a:pPr algn="ct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March-May, 2023</a:t>
            </a:r>
          </a:p>
        </p:txBody>
      </p:sp>
      <p:sp>
        <p:nvSpPr>
          <p:cNvPr id="12" name="TextBox 11">
            <a:extLst>
              <a:ext uri="{FF2B5EF4-FFF2-40B4-BE49-F238E27FC236}">
                <a16:creationId xmlns:a16="http://schemas.microsoft.com/office/drawing/2014/main" id="{2AE3FA49-FBFF-46F0-90E0-06462FF92663}"/>
              </a:ext>
            </a:extLst>
          </p:cNvPr>
          <p:cNvSpPr txBox="1"/>
          <p:nvPr/>
        </p:nvSpPr>
        <p:spPr>
          <a:xfrm>
            <a:off x="5250234" y="1794418"/>
            <a:ext cx="2357388" cy="646331"/>
          </a:xfrm>
          <a:prstGeom prst="rect">
            <a:avLst/>
          </a:prstGeom>
          <a:noFill/>
        </p:spPr>
        <p:txBody>
          <a:bodyPr wrap="square" rtlCol="0">
            <a:spAutoFit/>
          </a:bodyPr>
          <a:lstStyle/>
          <a:p>
            <a:pPr algn="ct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May – </a:t>
            </a:r>
          </a:p>
          <a:p>
            <a:pPr algn="ct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July 2023</a:t>
            </a:r>
          </a:p>
        </p:txBody>
      </p:sp>
      <p:sp>
        <p:nvSpPr>
          <p:cNvPr id="13" name="TextBox 12">
            <a:extLst>
              <a:ext uri="{FF2B5EF4-FFF2-40B4-BE49-F238E27FC236}">
                <a16:creationId xmlns:a16="http://schemas.microsoft.com/office/drawing/2014/main" id="{48DB952F-7240-4E66-AA8A-B4A580A33E05}"/>
              </a:ext>
            </a:extLst>
          </p:cNvPr>
          <p:cNvSpPr txBox="1"/>
          <p:nvPr/>
        </p:nvSpPr>
        <p:spPr>
          <a:xfrm>
            <a:off x="8932085" y="1789420"/>
            <a:ext cx="2336506" cy="646331"/>
          </a:xfrm>
          <a:prstGeom prst="rect">
            <a:avLst/>
          </a:prstGeom>
          <a:noFill/>
        </p:spPr>
        <p:txBody>
          <a:bodyPr wrap="square" rtlCol="0">
            <a:spAutoFit/>
          </a:bodyPr>
          <a:lstStyle/>
          <a:p>
            <a:pPr algn="ct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July – September 2023</a:t>
            </a:r>
          </a:p>
        </p:txBody>
      </p:sp>
      <p:sp>
        <p:nvSpPr>
          <p:cNvPr id="21" name="Title 4">
            <a:extLst>
              <a:ext uri="{FF2B5EF4-FFF2-40B4-BE49-F238E27FC236}">
                <a16:creationId xmlns:a16="http://schemas.microsoft.com/office/drawing/2014/main" id="{8155E286-792F-4436-9A86-FD335397E6F6}"/>
              </a:ext>
            </a:extLst>
          </p:cNvPr>
          <p:cNvSpPr txBox="1">
            <a:spLocks/>
          </p:cNvSpPr>
          <p:nvPr/>
        </p:nvSpPr>
        <p:spPr>
          <a:xfrm>
            <a:off x="1276586" y="154954"/>
            <a:ext cx="10703559" cy="769310"/>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8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Process Timeline</a:t>
            </a:r>
            <a:endParaRPr lang="en-US"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endParaRPr>
          </a:p>
        </p:txBody>
      </p:sp>
      <p:pic>
        <p:nvPicPr>
          <p:cNvPr id="2" name="Picture 1">
            <a:extLst>
              <a:ext uri="{FF2B5EF4-FFF2-40B4-BE49-F238E27FC236}">
                <a16:creationId xmlns:a16="http://schemas.microsoft.com/office/drawing/2014/main" id="{0376B26A-CA0D-241D-C4A0-B00306C965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7841" y="5383841"/>
            <a:ext cx="1474159" cy="1474159"/>
          </a:xfrm>
          <a:prstGeom prst="rect">
            <a:avLst/>
          </a:prstGeom>
        </p:spPr>
      </p:pic>
    </p:spTree>
    <p:extLst>
      <p:ext uri="{BB962C8B-B14F-4D97-AF65-F5344CB8AC3E}">
        <p14:creationId xmlns:p14="http://schemas.microsoft.com/office/powerpoint/2010/main" val="37669590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A82C2180-E247-4191-B4D5-21CBC7275D8D}"/>
              </a:ext>
            </a:extLst>
          </p:cNvPr>
          <p:cNvGrpSpPr/>
          <p:nvPr/>
        </p:nvGrpSpPr>
        <p:grpSpPr>
          <a:xfrm>
            <a:off x="1092588" y="4188220"/>
            <a:ext cx="874124" cy="923330"/>
            <a:chOff x="667135" y="2356425"/>
            <a:chExt cx="874124" cy="923330"/>
          </a:xfrm>
          <a:solidFill>
            <a:schemeClr val="bg2">
              <a:lumMod val="75000"/>
            </a:schemeClr>
          </a:solidFill>
        </p:grpSpPr>
        <p:sp>
          <p:nvSpPr>
            <p:cNvPr id="51" name="Oval 50">
              <a:extLst>
                <a:ext uri="{FF2B5EF4-FFF2-40B4-BE49-F238E27FC236}">
                  <a16:creationId xmlns:a16="http://schemas.microsoft.com/office/drawing/2014/main" id="{80D671C2-287B-44B4-9AEC-2BD242044FB4}"/>
                </a:ext>
              </a:extLst>
            </p:cNvPr>
            <p:cNvSpPr/>
            <p:nvPr/>
          </p:nvSpPr>
          <p:spPr>
            <a:xfrm>
              <a:off x="667135" y="2381028"/>
              <a:ext cx="874124" cy="8741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52" name="TextBox 51">
              <a:extLst>
                <a:ext uri="{FF2B5EF4-FFF2-40B4-BE49-F238E27FC236}">
                  <a16:creationId xmlns:a16="http://schemas.microsoft.com/office/drawing/2014/main" id="{7E638304-A696-42A0-9082-342BC978FE23}"/>
                </a:ext>
              </a:extLst>
            </p:cNvPr>
            <p:cNvSpPr txBox="1"/>
            <p:nvPr/>
          </p:nvSpPr>
          <p:spPr>
            <a:xfrm>
              <a:off x="832068" y="2356425"/>
              <a:ext cx="487681" cy="923330"/>
            </a:xfrm>
            <a:prstGeom prst="rect">
              <a:avLst/>
            </a:prstGeom>
            <a:noFill/>
          </p:spPr>
          <p:txBody>
            <a:bodyPr wrap="square" rtlCol="0">
              <a:spAutoFit/>
            </a:bodyPr>
            <a:lstStyle/>
            <a:p>
              <a:r>
                <a:rPr lang="en-US" sz="5400" dirty="0">
                  <a:solidFill>
                    <a:schemeClr val="tx2"/>
                  </a:solidFill>
                  <a:latin typeface="Tahoma" panose="020B0604030504040204" pitchFamily="34" charset="0"/>
                  <a:ea typeface="Tahoma" panose="020B0604030504040204" pitchFamily="34" charset="0"/>
                  <a:cs typeface="Tahoma" panose="020B0604030504040204" pitchFamily="34" charset="0"/>
                </a:rPr>
                <a:t>3</a:t>
              </a:r>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7" name="Group 46">
            <a:extLst>
              <a:ext uri="{FF2B5EF4-FFF2-40B4-BE49-F238E27FC236}">
                <a16:creationId xmlns:a16="http://schemas.microsoft.com/office/drawing/2014/main" id="{D9849E72-B900-4B77-AFCF-1E2ABEC25EAD}"/>
              </a:ext>
            </a:extLst>
          </p:cNvPr>
          <p:cNvGrpSpPr/>
          <p:nvPr/>
        </p:nvGrpSpPr>
        <p:grpSpPr>
          <a:xfrm>
            <a:off x="1036639" y="2878958"/>
            <a:ext cx="874124" cy="923330"/>
            <a:chOff x="611186" y="2131051"/>
            <a:chExt cx="874124" cy="923330"/>
          </a:xfrm>
          <a:solidFill>
            <a:schemeClr val="bg2">
              <a:lumMod val="90000"/>
            </a:schemeClr>
          </a:solidFill>
        </p:grpSpPr>
        <p:sp>
          <p:nvSpPr>
            <p:cNvPr id="48" name="Oval 47">
              <a:extLst>
                <a:ext uri="{FF2B5EF4-FFF2-40B4-BE49-F238E27FC236}">
                  <a16:creationId xmlns:a16="http://schemas.microsoft.com/office/drawing/2014/main" id="{DAA34A08-B910-4B49-87EC-2090B736F58B}"/>
                </a:ext>
              </a:extLst>
            </p:cNvPr>
            <p:cNvSpPr/>
            <p:nvPr/>
          </p:nvSpPr>
          <p:spPr>
            <a:xfrm>
              <a:off x="611186" y="2167523"/>
              <a:ext cx="874124" cy="8741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49" name="TextBox 48">
              <a:extLst>
                <a:ext uri="{FF2B5EF4-FFF2-40B4-BE49-F238E27FC236}">
                  <a16:creationId xmlns:a16="http://schemas.microsoft.com/office/drawing/2014/main" id="{FD055ACC-9E9B-4B9F-B925-636D362DC491}"/>
                </a:ext>
              </a:extLst>
            </p:cNvPr>
            <p:cNvSpPr txBox="1"/>
            <p:nvPr/>
          </p:nvSpPr>
          <p:spPr>
            <a:xfrm>
              <a:off x="772098" y="2131051"/>
              <a:ext cx="487681" cy="923330"/>
            </a:xfrm>
            <a:prstGeom prst="rect">
              <a:avLst/>
            </a:prstGeom>
            <a:noFill/>
          </p:spPr>
          <p:txBody>
            <a:bodyPr wrap="square" rtlCol="0">
              <a:spAutoFit/>
            </a:bodyPr>
            <a:lstStyle/>
            <a:p>
              <a:r>
                <a:rPr lang="en-US" sz="5400" dirty="0">
                  <a:solidFill>
                    <a:schemeClr val="tx2"/>
                  </a:solidFill>
                  <a:latin typeface="Tahoma" panose="020B0604030504040204" pitchFamily="34" charset="0"/>
                  <a:ea typeface="Tahoma" panose="020B0604030504040204" pitchFamily="34" charset="0"/>
                  <a:cs typeface="Tahoma" panose="020B0604030504040204" pitchFamily="34" charset="0"/>
                </a:rPr>
                <a:t>2</a:t>
              </a:r>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sp>
        <p:nvSpPr>
          <p:cNvPr id="7" name="Date Placeholder 3">
            <a:extLst>
              <a:ext uri="{FF2B5EF4-FFF2-40B4-BE49-F238E27FC236}">
                <a16:creationId xmlns:a16="http://schemas.microsoft.com/office/drawing/2014/main" id="{1BD99638-F13B-43F8-98FF-624E5270BEE0}"/>
              </a:ext>
            </a:extLst>
          </p:cNvPr>
          <p:cNvSpPr>
            <a:spLocks noGrp="1"/>
          </p:cNvSpPr>
          <p:nvPr>
            <p:ph type="dt" sz="half" idx="10"/>
          </p:nvPr>
        </p:nvSpPr>
        <p:spPr>
          <a:xfrm rot="16200000">
            <a:off x="9450181" y="2704897"/>
            <a:ext cx="4487775" cy="487680"/>
          </a:xfrm>
        </p:spPr>
        <p:txBody>
          <a:bodyPr anchor="ctr">
            <a:normAutofit/>
          </a:bodyPr>
          <a:lstStyle/>
          <a:p>
            <a:pPr>
              <a:lnSpc>
                <a:spcPct val="90000"/>
              </a:lnSpc>
              <a:spcAft>
                <a:spcPts val="600"/>
              </a:spcAft>
            </a:pPr>
            <a:r>
              <a:rPr lang="en-US" sz="1600" dirty="0">
                <a:solidFill>
                  <a:schemeClr val="bg1"/>
                </a:solidFill>
                <a:latin typeface="Century Gothic" panose="020B0502020202020204" pitchFamily="34" charset="0"/>
              </a:rPr>
              <a:t>Planning  Commission June 2020</a:t>
            </a:r>
          </a:p>
        </p:txBody>
      </p:sp>
      <p:sp>
        <p:nvSpPr>
          <p:cNvPr id="3" name="Slide Number Placeholder 2">
            <a:extLst>
              <a:ext uri="{FF2B5EF4-FFF2-40B4-BE49-F238E27FC236}">
                <a16:creationId xmlns:a16="http://schemas.microsoft.com/office/drawing/2014/main" id="{011E61E1-8338-4EF0-BFA3-8A54D6E43AC0}"/>
              </a:ext>
            </a:extLst>
          </p:cNvPr>
          <p:cNvSpPr>
            <a:spLocks noGrp="1"/>
          </p:cNvSpPr>
          <p:nvPr>
            <p:ph type="sldNum" sz="quarter" idx="12"/>
          </p:nvPr>
        </p:nvSpPr>
        <p:spPr/>
        <p:txBody>
          <a:bodyPr anchor="ctr">
            <a:normAutofit fontScale="85000" lnSpcReduction="10000"/>
          </a:bodyPr>
          <a:lstStyle/>
          <a:p>
            <a:pPr>
              <a:lnSpc>
                <a:spcPct val="90000"/>
              </a:lnSpc>
              <a:spcAft>
                <a:spcPts val="600"/>
              </a:spcAft>
            </a:pPr>
            <a:r>
              <a:rPr lang="en-US" sz="1600" dirty="0"/>
              <a:t>7 of 11</a:t>
            </a:r>
            <a:endParaRPr lang="en-US" sz="1000" dirty="0"/>
          </a:p>
        </p:txBody>
      </p:sp>
      <p:sp>
        <p:nvSpPr>
          <p:cNvPr id="27" name="Freeform 26"/>
          <p:cNvSpPr/>
          <p:nvPr/>
        </p:nvSpPr>
        <p:spPr>
          <a:xfrm>
            <a:off x="2008948" y="5587447"/>
            <a:ext cx="10078276"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algn="l"/>
            <a:endPar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1" name="Freeform 30"/>
          <p:cNvSpPr/>
          <p:nvPr/>
        </p:nvSpPr>
        <p:spPr>
          <a:xfrm>
            <a:off x="2008948" y="4598152"/>
            <a:ext cx="10078276" cy="733383"/>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algn="l"/>
            <a:endPar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5" name="Freeform 34"/>
          <p:cNvSpPr/>
          <p:nvPr/>
        </p:nvSpPr>
        <p:spPr>
          <a:xfrm>
            <a:off x="2022996" y="4342239"/>
            <a:ext cx="10078276" cy="1090211"/>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algn="l"/>
            <a:r>
              <a:rPr lang="en-US" sz="2000" b="1" dirty="0">
                <a:solidFill>
                  <a:srgbClr val="00B0F0"/>
                </a:solidFill>
                <a:latin typeface="Tahoma" panose="020B0604030504040204" pitchFamily="34" charset="0"/>
                <a:ea typeface="Tahoma" panose="020B0604030504040204" pitchFamily="34" charset="0"/>
                <a:cs typeface="Tahoma" panose="020B0604030504040204" pitchFamily="34" charset="0"/>
              </a:rPr>
              <a:t>Natural Environment. </a:t>
            </a:r>
            <a:r>
              <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The Awendaw Community seeks to preserve, protect, enhance, and restore the Town’s riparian corridors, woodlands, and wetlands to protect its wildlife and natural habitat, and to maintain its scenic bay vistas and tranquil environment</a:t>
            </a:r>
          </a:p>
        </p:txBody>
      </p:sp>
      <p:sp>
        <p:nvSpPr>
          <p:cNvPr id="43" name="Freeform 42"/>
          <p:cNvSpPr/>
          <p:nvPr/>
        </p:nvSpPr>
        <p:spPr>
          <a:xfrm>
            <a:off x="1859633" y="3298422"/>
            <a:ext cx="9074846" cy="1043818"/>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r>
              <a:rPr lang="en-US"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Rural  Lifestyle</a:t>
            </a:r>
            <a:r>
              <a:rPr lang="en-US" sz="2400" b="1" dirty="0">
                <a:solidFill>
                  <a:srgbClr val="3A6672"/>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dirty="0">
                <a:solidFill>
                  <a:srgbClr val="3A6672"/>
                </a:solidFill>
                <a:effectLst/>
                <a:latin typeface="Calibri" panose="020F0502020204030204" pitchFamily="34" charset="0"/>
                <a:ea typeface="Calibri" panose="020F0502020204030204" pitchFamily="34" charset="0"/>
                <a:cs typeface="Times New Roman" panose="02020603050405020304" pitchFamily="18" charset="0"/>
              </a:rPr>
              <a:t> The Awendaw Community recognizes and supports the fishing, wildlife, and forest lifestyles including the historic Gullah/Geechee people of the Town as unique and defining attributes. </a:t>
            </a:r>
          </a:p>
          <a:p>
            <a:pPr algn="l"/>
            <a:r>
              <a:rPr lang="en-US" sz="2000" b="0" i="0" u="none" strike="noStrike" baseline="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a:t>
            </a:r>
          </a:p>
          <a:p>
            <a:pPr algn="l"/>
            <a:endPar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5" name="Title 4">
            <a:extLst>
              <a:ext uri="{FF2B5EF4-FFF2-40B4-BE49-F238E27FC236}">
                <a16:creationId xmlns:a16="http://schemas.microsoft.com/office/drawing/2014/main" id="{9CE4F6F4-8413-48A9-8332-C4564D0B1C90}"/>
              </a:ext>
            </a:extLst>
          </p:cNvPr>
          <p:cNvSpPr txBox="1">
            <a:spLocks/>
          </p:cNvSpPr>
          <p:nvPr/>
        </p:nvSpPr>
        <p:spPr>
          <a:xfrm>
            <a:off x="1276586" y="154954"/>
            <a:ext cx="10703559" cy="76931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4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Top Ten Principles for Awendaw 2023</a:t>
            </a:r>
          </a:p>
        </p:txBody>
      </p:sp>
      <p:grpSp>
        <p:nvGrpSpPr>
          <p:cNvPr id="8" name="Group 7">
            <a:extLst>
              <a:ext uri="{FF2B5EF4-FFF2-40B4-BE49-F238E27FC236}">
                <a16:creationId xmlns:a16="http://schemas.microsoft.com/office/drawing/2014/main" id="{293689AF-0C1D-44C1-9944-1F6E88AC9F7F}"/>
              </a:ext>
            </a:extLst>
          </p:cNvPr>
          <p:cNvGrpSpPr/>
          <p:nvPr/>
        </p:nvGrpSpPr>
        <p:grpSpPr>
          <a:xfrm>
            <a:off x="1011502" y="1514890"/>
            <a:ext cx="874124" cy="923330"/>
            <a:chOff x="581962" y="1816840"/>
            <a:chExt cx="874124" cy="923330"/>
          </a:xfrm>
          <a:solidFill>
            <a:schemeClr val="bg2"/>
          </a:solidFill>
        </p:grpSpPr>
        <p:sp>
          <p:nvSpPr>
            <p:cNvPr id="5" name="Oval 4">
              <a:extLst>
                <a:ext uri="{FF2B5EF4-FFF2-40B4-BE49-F238E27FC236}">
                  <a16:creationId xmlns:a16="http://schemas.microsoft.com/office/drawing/2014/main" id="{C75735ED-A5A2-408A-A213-DA6FB19D11CF}"/>
                </a:ext>
              </a:extLst>
            </p:cNvPr>
            <p:cNvSpPr/>
            <p:nvPr/>
          </p:nvSpPr>
          <p:spPr>
            <a:xfrm>
              <a:off x="581962" y="1862585"/>
              <a:ext cx="874124" cy="8741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8B4D00E0-0921-4093-8A0F-11C71DB2FB36}"/>
                </a:ext>
              </a:extLst>
            </p:cNvPr>
            <p:cNvSpPr txBox="1"/>
            <p:nvPr/>
          </p:nvSpPr>
          <p:spPr>
            <a:xfrm>
              <a:off x="702539" y="1816840"/>
              <a:ext cx="487681" cy="923330"/>
            </a:xfrm>
            <a:prstGeom prst="rect">
              <a:avLst/>
            </a:prstGeom>
            <a:noFill/>
          </p:spPr>
          <p:txBody>
            <a:bodyPr wrap="square" rtlCol="0">
              <a:spAutoFit/>
            </a:bodyPr>
            <a:lstStyle/>
            <a:p>
              <a:r>
                <a:rPr lang="en-US" sz="5400" dirty="0">
                  <a:solidFill>
                    <a:schemeClr val="tx2"/>
                  </a:solidFill>
                  <a:latin typeface="Tahoma" panose="020B0604030504040204" pitchFamily="34" charset="0"/>
                  <a:ea typeface="Tahoma" panose="020B0604030504040204" pitchFamily="34" charset="0"/>
                  <a:cs typeface="Tahoma" panose="020B0604030504040204" pitchFamily="34" charset="0"/>
                </a:rPr>
                <a:t>1</a:t>
              </a:r>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sp>
        <p:nvSpPr>
          <p:cNvPr id="39" name="Freeform 38"/>
          <p:cNvSpPr/>
          <p:nvPr/>
        </p:nvSpPr>
        <p:spPr>
          <a:xfrm>
            <a:off x="1783079" y="1425549"/>
            <a:ext cx="10304145" cy="769310"/>
          </a:xfrm>
          <a:custGeom>
            <a:avLst/>
            <a:gdLst>
              <a:gd name="connsiteX0" fmla="*/ 0 w 8484046"/>
              <a:gd name="connsiteY0" fmla="*/ 0 h 769310"/>
              <a:gd name="connsiteX1" fmla="*/ 8484046 w 8484046"/>
              <a:gd name="connsiteY1" fmla="*/ 0 h 769310"/>
              <a:gd name="connsiteX2" fmla="*/ 8484046 w 8484046"/>
              <a:gd name="connsiteY2" fmla="*/ 769310 h 769310"/>
              <a:gd name="connsiteX3" fmla="*/ 0 w 8484046"/>
              <a:gd name="connsiteY3" fmla="*/ 769310 h 769310"/>
              <a:gd name="connsiteX4" fmla="*/ 0 w 8484046"/>
              <a:gd name="connsiteY4" fmla="*/ 0 h 769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84046" h="769310">
                <a:moveTo>
                  <a:pt x="0" y="0"/>
                </a:moveTo>
                <a:lnTo>
                  <a:pt x="8484046" y="0"/>
                </a:lnTo>
                <a:lnTo>
                  <a:pt x="8484046" y="769310"/>
                </a:lnTo>
                <a:lnTo>
                  <a:pt x="0" y="769310"/>
                </a:lnTo>
                <a:lnTo>
                  <a:pt x="0" y="0"/>
                </a:lnTo>
                <a:close/>
              </a:path>
            </a:pathLst>
          </a:cu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81419" tIns="81419" rIns="81419" bIns="81419" numCol="1" spcCol="1270" anchor="ctr" anchorCtr="0">
            <a:noAutofit/>
          </a:bodyPr>
          <a:lstStyle/>
          <a:p>
            <a:pPr lvl="0">
              <a:lnSpc>
                <a:spcPct val="100000"/>
              </a:lnSpc>
            </a:pPr>
            <a:endParaRPr lang="en-US" sz="2000" u="sng"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26" name="TextBox 25">
            <a:extLst>
              <a:ext uri="{FF2B5EF4-FFF2-40B4-BE49-F238E27FC236}">
                <a16:creationId xmlns:a16="http://schemas.microsoft.com/office/drawing/2014/main" id="{81734374-BAC0-4FC4-A795-3351E9870BCF}"/>
              </a:ext>
            </a:extLst>
          </p:cNvPr>
          <p:cNvSpPr txBox="1"/>
          <p:nvPr/>
        </p:nvSpPr>
        <p:spPr>
          <a:xfrm>
            <a:off x="1885626" y="1461722"/>
            <a:ext cx="8649232" cy="1200329"/>
          </a:xfrm>
          <a:prstGeom prst="rect">
            <a:avLst/>
          </a:prstGeom>
          <a:noFill/>
        </p:spPr>
        <p:txBody>
          <a:bodyPr wrap="square">
            <a:spAutoFit/>
          </a:bodyPr>
          <a:lstStyle/>
          <a:p>
            <a:pPr algn="l"/>
            <a:r>
              <a:rPr lang="en-US"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Community Character</a:t>
            </a:r>
            <a:r>
              <a:rPr lang="en-US" sz="2400" dirty="0">
                <a:solidFill>
                  <a:srgbClr val="3C6B88"/>
                </a:solidFill>
                <a:effectLst/>
                <a:latin typeface="Calibri" panose="020F0502020204030204" pitchFamily="34" charset="0"/>
                <a:ea typeface="Calibri" panose="020F0502020204030204" pitchFamily="34" charset="0"/>
                <a:cs typeface="Times New Roman" panose="02020603050405020304" pitchFamily="18" charset="0"/>
              </a:rPr>
              <a:t>. The Awendaw Community is dedicated to preserving, enhancing, and restoring the Town’s character as a rural, coastal, and forest community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311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9AEA5-E234-4561-B58D-E9908A8556F8}"/>
              </a:ext>
            </a:extLst>
          </p:cNvPr>
          <p:cNvSpPr>
            <a:spLocks noGrp="1"/>
          </p:cNvSpPr>
          <p:nvPr>
            <p:ph type="title"/>
          </p:nvPr>
        </p:nvSpPr>
        <p:spPr>
          <a:xfrm>
            <a:off x="1956619" y="624110"/>
            <a:ext cx="9547993" cy="1280890"/>
          </a:xfrm>
        </p:spPr>
        <p:txBody>
          <a:bodyPr>
            <a:normAutofit fontScale="90000"/>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4900" b="1" i="0" u="none" strike="noStrike" kern="1200" cap="none" spc="0" normalizeH="0" baseline="0" noProof="0" dirty="0">
                <a:ln>
                  <a:noFill/>
                </a:ln>
                <a:solidFill>
                  <a:srgbClr val="265991">
                    <a:lumMod val="75000"/>
                  </a:srgbClr>
                </a:solidFill>
                <a:effectLst>
                  <a:outerShdw blurRad="38100" dist="38100" dir="2700000" algn="tl">
                    <a:srgbClr val="000000">
                      <a:alpha val="43137"/>
                    </a:srgbClr>
                  </a:outerShdw>
                </a:effectLst>
                <a:uLnTx/>
                <a:uFillTx/>
                <a:latin typeface="Californian FB" panose="0207040306080B030204" pitchFamily="18" charset="0"/>
                <a:ea typeface="Tahoma" panose="020B0604030504040204" pitchFamily="34" charset="0"/>
                <a:cs typeface="Tahoma" panose="020B0604030504040204" pitchFamily="34" charset="0"/>
              </a:rPr>
              <a:t>Top Ten Principles for Awendaw 2023</a:t>
            </a:r>
            <a:br>
              <a:rPr kumimoji="0" lang="en-US" sz="4300" b="1" i="0" u="none" strike="noStrike" kern="1200" cap="none" spc="0" normalizeH="0" baseline="0" noProof="0" dirty="0">
                <a:ln>
                  <a:noFill/>
                </a:ln>
                <a:solidFill>
                  <a:srgbClr val="265991">
                    <a:lumMod val="75000"/>
                  </a:srgbClr>
                </a:solidFill>
                <a:effectLst/>
                <a:uLnTx/>
                <a:uFillTx/>
                <a:latin typeface="Californian FB" panose="0207040306080B030204" pitchFamily="18" charset="0"/>
                <a:ea typeface="Tahoma" panose="020B0604030504040204" pitchFamily="34" charset="0"/>
                <a:cs typeface="Tahoma" panose="020B0604030504040204" pitchFamily="34" charset="0"/>
              </a:rPr>
            </a:br>
            <a:b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7" name="Content Placeholder 6">
            <a:extLst>
              <a:ext uri="{FF2B5EF4-FFF2-40B4-BE49-F238E27FC236}">
                <a16:creationId xmlns:a16="http://schemas.microsoft.com/office/drawing/2014/main" id="{6A413AD4-DB56-4F7C-80A4-106FD674E965}"/>
              </a:ext>
            </a:extLst>
          </p:cNvPr>
          <p:cNvSpPr txBox="1">
            <a:spLocks noGrp="1"/>
          </p:cNvSpPr>
          <p:nvPr>
            <p:ph idx="1"/>
          </p:nvPr>
        </p:nvSpPr>
        <p:spPr>
          <a:xfrm>
            <a:off x="2589212" y="1739606"/>
            <a:ext cx="8915400" cy="3949799"/>
          </a:xfrm>
          <a:prstGeom prst="rect">
            <a:avLst/>
          </a:prstGeom>
          <a:noFill/>
        </p:spPr>
        <p:txBody>
          <a:bodyPr wrap="square" rtlCol="0">
            <a:spAutoFit/>
          </a:bodyPr>
          <a:lstStyle/>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Built Environment</a:t>
            </a:r>
            <a:r>
              <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The Awendaw Community believes that the built environment should be subordinate, sensitive, and complementary to the natural environment, setting, and, specific site conditions to minimize disturbance to terrain, and visual resources, and protect open space. The Community supports low-country architectural and site design requirements that set forth community expectations and ensure quality development.</a:t>
            </a:r>
          </a:p>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Rural Density</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The Awendaw Community strives to avoid the suburbanization of its Town by limiting rural residential density to a maximum of four units per acre in the densest locations on major roadways and then decreasing sharply as you move toward town peripheries. Planned communities will incorporate considerable open space and natural areas into their designs.</a:t>
            </a:r>
          </a:p>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Circulation</a:t>
            </a:r>
            <a:r>
              <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The Awendaw Community promotes safe and convenient circulation for all modes of travel throughout the Town; on Town roads, trails and paths.</a:t>
            </a:r>
          </a:p>
        </p:txBody>
      </p:sp>
      <p:sp>
        <p:nvSpPr>
          <p:cNvPr id="4" name="Date Placeholder 3">
            <a:extLst>
              <a:ext uri="{FF2B5EF4-FFF2-40B4-BE49-F238E27FC236}">
                <a16:creationId xmlns:a16="http://schemas.microsoft.com/office/drawing/2014/main" id="{AFBD24DD-791C-4F71-8C60-CD7CCA7525FE}"/>
              </a:ext>
            </a:extLst>
          </p:cNvPr>
          <p:cNvSpPr>
            <a:spLocks noGrp="1"/>
          </p:cNvSpPr>
          <p:nvPr>
            <p:ph type="dt" sz="half" idx="10"/>
          </p:nvPr>
        </p:nvSpPr>
        <p:spPr/>
        <p:txBody>
          <a:bodyPr/>
          <a:lstStyle/>
          <a:p>
            <a:fld id="{105C8B05-2FC3-44CA-AFFE-DC10ED4B6640}" type="datetime1">
              <a:rPr lang="en-US" smtClean="0"/>
              <a:t>5/8/2023</a:t>
            </a:fld>
            <a:endParaRPr lang="en-US" dirty="0"/>
          </a:p>
        </p:txBody>
      </p:sp>
      <p:sp>
        <p:nvSpPr>
          <p:cNvPr id="5" name="Footer Placeholder 4">
            <a:extLst>
              <a:ext uri="{FF2B5EF4-FFF2-40B4-BE49-F238E27FC236}">
                <a16:creationId xmlns:a16="http://schemas.microsoft.com/office/drawing/2014/main" id="{324CEF0A-2D7A-4A54-AD03-1D82F4027338}"/>
              </a:ext>
            </a:extLst>
          </p:cNvPr>
          <p:cNvSpPr>
            <a:spLocks noGrp="1"/>
          </p:cNvSpPr>
          <p:nvPr>
            <p:ph type="ftr" sz="quarter" idx="11"/>
          </p:nvPr>
        </p:nvSpPr>
        <p:spPr/>
        <p:txBody>
          <a:bodyPr/>
          <a:lstStyle/>
          <a:p>
            <a:r>
              <a:rPr lang="en-US" dirty="0"/>
              <a:t>Add a footer</a:t>
            </a:r>
          </a:p>
        </p:txBody>
      </p:sp>
      <p:sp>
        <p:nvSpPr>
          <p:cNvPr id="6" name="Slide Number Placeholder 5">
            <a:extLst>
              <a:ext uri="{FF2B5EF4-FFF2-40B4-BE49-F238E27FC236}">
                <a16:creationId xmlns:a16="http://schemas.microsoft.com/office/drawing/2014/main" id="{1425E70F-BA7B-42C6-BB90-01D879BBA2C7}"/>
              </a:ext>
            </a:extLst>
          </p:cNvPr>
          <p:cNvSpPr>
            <a:spLocks noGrp="1"/>
          </p:cNvSpPr>
          <p:nvPr>
            <p:ph type="sldNum" sz="quarter" idx="12"/>
          </p:nvPr>
        </p:nvSpPr>
        <p:spPr/>
        <p:txBody>
          <a:bodyPr/>
          <a:lstStyle/>
          <a:p>
            <a:fld id="{9CD8D479-8942-46E8-A226-A4E01F7A105C}" type="slidenum">
              <a:rPr lang="en-US" sz="1600" smtClean="0"/>
              <a:pPr/>
              <a:t>8</a:t>
            </a:fld>
            <a:r>
              <a:rPr lang="en-US" sz="1600" dirty="0"/>
              <a:t> of 11</a:t>
            </a:r>
          </a:p>
        </p:txBody>
      </p:sp>
      <p:sp>
        <p:nvSpPr>
          <p:cNvPr id="9" name="Oval 8">
            <a:extLst>
              <a:ext uri="{FF2B5EF4-FFF2-40B4-BE49-F238E27FC236}">
                <a16:creationId xmlns:a16="http://schemas.microsoft.com/office/drawing/2014/main" id="{32CCF188-8EC2-4CB7-9FBC-BFA5FB0853FF}"/>
              </a:ext>
            </a:extLst>
          </p:cNvPr>
          <p:cNvSpPr/>
          <p:nvPr/>
        </p:nvSpPr>
        <p:spPr>
          <a:xfrm>
            <a:off x="1426625" y="3429000"/>
            <a:ext cx="874124" cy="87412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5</a:t>
            </a:r>
          </a:p>
        </p:txBody>
      </p:sp>
      <p:sp>
        <p:nvSpPr>
          <p:cNvPr id="10" name="Oval 9">
            <a:extLst>
              <a:ext uri="{FF2B5EF4-FFF2-40B4-BE49-F238E27FC236}">
                <a16:creationId xmlns:a16="http://schemas.microsoft.com/office/drawing/2014/main" id="{AC52855E-F84C-48D0-A995-A1B0F2BFF4E5}"/>
              </a:ext>
            </a:extLst>
          </p:cNvPr>
          <p:cNvSpPr/>
          <p:nvPr/>
        </p:nvSpPr>
        <p:spPr>
          <a:xfrm>
            <a:off x="1448274" y="2067707"/>
            <a:ext cx="874124" cy="874124"/>
          </a:xfrm>
          <a:prstGeom prst="ellipse">
            <a:avLst/>
          </a:prstGeom>
          <a:solidFill>
            <a:srgbClr val="3A6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4</a:t>
            </a:r>
          </a:p>
        </p:txBody>
      </p:sp>
      <p:grpSp>
        <p:nvGrpSpPr>
          <p:cNvPr id="11" name="Group 10">
            <a:extLst>
              <a:ext uri="{FF2B5EF4-FFF2-40B4-BE49-F238E27FC236}">
                <a16:creationId xmlns:a16="http://schemas.microsoft.com/office/drawing/2014/main" id="{10B814FC-A144-46BA-9E0F-3F4EDAE53D1B}"/>
              </a:ext>
            </a:extLst>
          </p:cNvPr>
          <p:cNvGrpSpPr/>
          <p:nvPr/>
        </p:nvGrpSpPr>
        <p:grpSpPr>
          <a:xfrm>
            <a:off x="1459761" y="4790293"/>
            <a:ext cx="1992088" cy="874124"/>
            <a:chOff x="709371" y="1611775"/>
            <a:chExt cx="1992088" cy="874124"/>
          </a:xfrm>
        </p:grpSpPr>
        <p:sp>
          <p:nvSpPr>
            <p:cNvPr id="12" name="Oval 11">
              <a:extLst>
                <a:ext uri="{FF2B5EF4-FFF2-40B4-BE49-F238E27FC236}">
                  <a16:creationId xmlns:a16="http://schemas.microsoft.com/office/drawing/2014/main" id="{046D914E-70DF-44B5-AA24-B46BF4A11DA4}"/>
                </a:ext>
              </a:extLst>
            </p:cNvPr>
            <p:cNvSpPr/>
            <p:nvPr/>
          </p:nvSpPr>
          <p:spPr>
            <a:xfrm>
              <a:off x="709371" y="1611775"/>
              <a:ext cx="874124" cy="874124"/>
            </a:xfrm>
            <a:prstGeom prst="ellipse">
              <a:avLst/>
            </a:prstGeom>
            <a:solidFill>
              <a:srgbClr val="3A6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793F75A3-7A03-413A-9D88-CAA3E5DCB61D}"/>
                </a:ext>
              </a:extLst>
            </p:cNvPr>
            <p:cNvSpPr txBox="1"/>
            <p:nvPr/>
          </p:nvSpPr>
          <p:spPr>
            <a:xfrm>
              <a:off x="2213778" y="1617566"/>
              <a:ext cx="487681" cy="584775"/>
            </a:xfrm>
            <a:prstGeom prst="rect">
              <a:avLst/>
            </a:prstGeom>
            <a:noFill/>
          </p:spPr>
          <p:txBody>
            <a:bodyPr wrap="square" rtlCol="0">
              <a:spAutoFit/>
            </a:bodyPr>
            <a:lstStyle/>
            <a:p>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sp>
        <p:nvSpPr>
          <p:cNvPr id="16" name="TextBox 15">
            <a:extLst>
              <a:ext uri="{FF2B5EF4-FFF2-40B4-BE49-F238E27FC236}">
                <a16:creationId xmlns:a16="http://schemas.microsoft.com/office/drawing/2014/main" id="{ABA8E90B-F1C4-4896-BBE9-3D8849FC3F6C}"/>
              </a:ext>
            </a:extLst>
          </p:cNvPr>
          <p:cNvSpPr txBox="1"/>
          <p:nvPr/>
        </p:nvSpPr>
        <p:spPr>
          <a:xfrm>
            <a:off x="1593202" y="4765690"/>
            <a:ext cx="9911410" cy="923330"/>
          </a:xfrm>
          <a:prstGeom prst="rect">
            <a:avLst/>
          </a:prstGeom>
          <a:noFill/>
        </p:spPr>
        <p:txBody>
          <a:bodyPr wrap="square">
            <a:spAutoFit/>
          </a:bodyPr>
          <a:lstStyle/>
          <a:p>
            <a:r>
              <a:rPr lang="en-US" sz="54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6</a:t>
            </a:r>
          </a:p>
        </p:txBody>
      </p:sp>
    </p:spTree>
    <p:extLst>
      <p:ext uri="{BB962C8B-B14F-4D97-AF65-F5344CB8AC3E}">
        <p14:creationId xmlns:p14="http://schemas.microsoft.com/office/powerpoint/2010/main" val="263346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9AEA5-E234-4561-B58D-E9908A8556F8}"/>
              </a:ext>
            </a:extLst>
          </p:cNvPr>
          <p:cNvSpPr>
            <a:spLocks noGrp="1"/>
          </p:cNvSpPr>
          <p:nvPr>
            <p:ph type="title"/>
          </p:nvPr>
        </p:nvSpPr>
        <p:spPr>
          <a:xfrm>
            <a:off x="1956619" y="624110"/>
            <a:ext cx="9547993" cy="1280890"/>
          </a:xfrm>
        </p:spPr>
        <p:txBody>
          <a:bodyPr>
            <a:normAutofit fontScale="90000"/>
          </a:bodyPr>
          <a:lstStyle/>
          <a:p>
            <a:pPr algn="r"/>
            <a:r>
              <a:rPr lang="en-US" sz="4900" b="1" dirty="0">
                <a:solidFill>
                  <a:schemeClr val="accent3">
                    <a:lumMod val="75000"/>
                  </a:schemeClr>
                </a:solidFill>
                <a:effectLst>
                  <a:outerShdw blurRad="38100" dist="38100" dir="2700000" algn="tl">
                    <a:srgbClr val="000000">
                      <a:alpha val="43137"/>
                    </a:srgbClr>
                  </a:outerShdw>
                </a:effectLst>
                <a:latin typeface="Californian FB" panose="0207040306080B030204" pitchFamily="18" charset="0"/>
                <a:ea typeface="Tahoma" panose="020B0604030504040204" pitchFamily="34" charset="0"/>
                <a:cs typeface="Tahoma" panose="020B0604030504040204" pitchFamily="34" charset="0"/>
              </a:rPr>
              <a:t>Top Ten Principles for Awendaw 2023</a:t>
            </a:r>
            <a:br>
              <a:rPr lang="en-US" sz="3600" b="1" dirty="0">
                <a:solidFill>
                  <a:schemeClr val="accent3">
                    <a:lumMod val="75000"/>
                  </a:schemeClr>
                </a:solidFill>
                <a:latin typeface="Californian FB" panose="0207040306080B030204" pitchFamily="18" charset="0"/>
                <a:ea typeface="Tahoma" panose="020B0604030504040204" pitchFamily="34" charset="0"/>
                <a:cs typeface="Tahoma" panose="020B0604030504040204" pitchFamily="34" charset="0"/>
              </a:rPr>
            </a:br>
            <a:b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7" name="Content Placeholder 6">
            <a:extLst>
              <a:ext uri="{FF2B5EF4-FFF2-40B4-BE49-F238E27FC236}">
                <a16:creationId xmlns:a16="http://schemas.microsoft.com/office/drawing/2014/main" id="{6A413AD4-DB56-4F7C-80A4-106FD674E965}"/>
              </a:ext>
            </a:extLst>
          </p:cNvPr>
          <p:cNvSpPr txBox="1">
            <a:spLocks noGrp="1"/>
          </p:cNvSpPr>
          <p:nvPr>
            <p:ph idx="1"/>
          </p:nvPr>
        </p:nvSpPr>
        <p:spPr>
          <a:xfrm>
            <a:off x="2589212" y="2092310"/>
            <a:ext cx="8915400" cy="3949799"/>
          </a:xfrm>
          <a:prstGeom prst="rect">
            <a:avLst/>
          </a:prstGeom>
          <a:noFill/>
        </p:spPr>
        <p:txBody>
          <a:bodyPr wrap="square" rtlCol="0">
            <a:spAutoFit/>
          </a:bodyPr>
          <a:lstStyle/>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Commercial Services. </a:t>
            </a:r>
            <a:r>
              <a:rPr lang="en-US" dirty="0">
                <a:solidFill>
                  <a:srgbClr val="3C6B88"/>
                </a:solidFill>
                <a:latin typeface="Tahoma" panose="020B0604030504040204" pitchFamily="34" charset="0"/>
                <a:ea typeface="Tahoma" panose="020B0604030504040204" pitchFamily="34" charset="0"/>
                <a:cs typeface="Tahoma" panose="020B0604030504040204" pitchFamily="34" charset="0"/>
              </a:rPr>
              <a:t>The Awendaw Community desires commercial services and facilities which meet the frequently recurring needs of the residents and the occasional needs of highway travelers. The Community feels that a key economic driver for the sustainability of the Town will be eco-tourism and businesses that support this endeavor.</a:t>
            </a:r>
            <a:endPar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Safety</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Awendaw strives to protect persons and property from unreasonable exposure to natural hazards, such as hurricane activity, fire, unstable terrain, storms, and flood, by continuously improving regulations, policies, and procedures to reflect current best management practices.</a:t>
            </a:r>
          </a:p>
          <a:p>
            <a:pPr marL="0" indent="0">
              <a:buNone/>
            </a:pPr>
            <a:r>
              <a:rPr lang="en-US" b="1" dirty="0">
                <a:solidFill>
                  <a:srgbClr val="00B0F0"/>
                </a:solidFill>
                <a:latin typeface="Tahoma" panose="020B0604030504040204" pitchFamily="34" charset="0"/>
                <a:ea typeface="Tahoma" panose="020B0604030504040204" pitchFamily="34" charset="0"/>
                <a:cs typeface="Tahoma" panose="020B0604030504040204" pitchFamily="34" charset="0"/>
              </a:rPr>
              <a:t>Community Culture. </a:t>
            </a:r>
            <a:r>
              <a:rPr lang="en-US" dirty="0">
                <a:solidFill>
                  <a:srgbClr val="3C6B88"/>
                </a:solidFill>
                <a:latin typeface="Tahoma" panose="020B0604030504040204" pitchFamily="34" charset="0"/>
                <a:ea typeface="Tahoma" panose="020B0604030504040204" pitchFamily="34" charset="0"/>
                <a:cs typeface="Tahoma" panose="020B0604030504040204" pitchFamily="34" charset="0"/>
              </a:rPr>
              <a:t>Awendaw favors a community culture that encourages citizen involvement, individual expression, and diversity, and recognizes the interdependence of neighboring communities and responsibility as good citizens within the region, State, and nation.</a:t>
            </a:r>
            <a:endParaRPr lang="en-US" sz="2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Date Placeholder 3">
            <a:extLst>
              <a:ext uri="{FF2B5EF4-FFF2-40B4-BE49-F238E27FC236}">
                <a16:creationId xmlns:a16="http://schemas.microsoft.com/office/drawing/2014/main" id="{AFBD24DD-791C-4F71-8C60-CD7CCA7525FE}"/>
              </a:ext>
            </a:extLst>
          </p:cNvPr>
          <p:cNvSpPr>
            <a:spLocks noGrp="1"/>
          </p:cNvSpPr>
          <p:nvPr>
            <p:ph type="dt" sz="half" idx="10"/>
          </p:nvPr>
        </p:nvSpPr>
        <p:spPr/>
        <p:txBody>
          <a:bodyPr/>
          <a:lstStyle/>
          <a:p>
            <a:fld id="{105C8B05-2FC3-44CA-AFFE-DC10ED4B6640}" type="datetime1">
              <a:rPr lang="en-US" smtClean="0"/>
              <a:t>5/8/2023</a:t>
            </a:fld>
            <a:endParaRPr lang="en-US" dirty="0"/>
          </a:p>
        </p:txBody>
      </p:sp>
      <p:sp>
        <p:nvSpPr>
          <p:cNvPr id="5" name="Footer Placeholder 4">
            <a:extLst>
              <a:ext uri="{FF2B5EF4-FFF2-40B4-BE49-F238E27FC236}">
                <a16:creationId xmlns:a16="http://schemas.microsoft.com/office/drawing/2014/main" id="{324CEF0A-2D7A-4A54-AD03-1D82F402733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1425E70F-BA7B-42C6-BB90-01D879BBA2C7}"/>
              </a:ext>
            </a:extLst>
          </p:cNvPr>
          <p:cNvSpPr>
            <a:spLocks noGrp="1"/>
          </p:cNvSpPr>
          <p:nvPr>
            <p:ph type="sldNum" sz="quarter" idx="12"/>
          </p:nvPr>
        </p:nvSpPr>
        <p:spPr/>
        <p:txBody>
          <a:bodyPr/>
          <a:lstStyle/>
          <a:p>
            <a:fld id="{9CD8D479-8942-46E8-A226-A4E01F7A105C}" type="slidenum">
              <a:rPr lang="en-US" sz="1600" smtClean="0"/>
              <a:pPr/>
              <a:t>9</a:t>
            </a:fld>
            <a:r>
              <a:rPr lang="en-US" sz="1600" dirty="0"/>
              <a:t> of 11</a:t>
            </a:r>
          </a:p>
        </p:txBody>
      </p:sp>
      <p:sp>
        <p:nvSpPr>
          <p:cNvPr id="9" name="Oval 8">
            <a:extLst>
              <a:ext uri="{FF2B5EF4-FFF2-40B4-BE49-F238E27FC236}">
                <a16:creationId xmlns:a16="http://schemas.microsoft.com/office/drawing/2014/main" id="{32CCF188-8EC2-4CB7-9FBC-BFA5FB0853FF}"/>
              </a:ext>
            </a:extLst>
          </p:cNvPr>
          <p:cNvSpPr/>
          <p:nvPr/>
        </p:nvSpPr>
        <p:spPr>
          <a:xfrm>
            <a:off x="1426625" y="3429000"/>
            <a:ext cx="874124" cy="87412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8</a:t>
            </a:r>
          </a:p>
        </p:txBody>
      </p:sp>
      <p:sp>
        <p:nvSpPr>
          <p:cNvPr id="10" name="Oval 9">
            <a:extLst>
              <a:ext uri="{FF2B5EF4-FFF2-40B4-BE49-F238E27FC236}">
                <a16:creationId xmlns:a16="http://schemas.microsoft.com/office/drawing/2014/main" id="{AC52855E-F84C-48D0-A995-A1B0F2BFF4E5}"/>
              </a:ext>
            </a:extLst>
          </p:cNvPr>
          <p:cNvSpPr/>
          <p:nvPr/>
        </p:nvSpPr>
        <p:spPr>
          <a:xfrm>
            <a:off x="1448274" y="2067707"/>
            <a:ext cx="874124" cy="874124"/>
          </a:xfrm>
          <a:prstGeom prst="ellipse">
            <a:avLst/>
          </a:prstGeom>
          <a:solidFill>
            <a:srgbClr val="3A6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7</a:t>
            </a:r>
          </a:p>
        </p:txBody>
      </p:sp>
      <p:grpSp>
        <p:nvGrpSpPr>
          <p:cNvPr id="11" name="Group 10">
            <a:extLst>
              <a:ext uri="{FF2B5EF4-FFF2-40B4-BE49-F238E27FC236}">
                <a16:creationId xmlns:a16="http://schemas.microsoft.com/office/drawing/2014/main" id="{10B814FC-A144-46BA-9E0F-3F4EDAE53D1B}"/>
              </a:ext>
            </a:extLst>
          </p:cNvPr>
          <p:cNvGrpSpPr/>
          <p:nvPr/>
        </p:nvGrpSpPr>
        <p:grpSpPr>
          <a:xfrm>
            <a:off x="1459761" y="4790293"/>
            <a:ext cx="1992088" cy="874124"/>
            <a:chOff x="709371" y="1611775"/>
            <a:chExt cx="1992088" cy="874124"/>
          </a:xfrm>
        </p:grpSpPr>
        <p:sp>
          <p:nvSpPr>
            <p:cNvPr id="12" name="Oval 11">
              <a:extLst>
                <a:ext uri="{FF2B5EF4-FFF2-40B4-BE49-F238E27FC236}">
                  <a16:creationId xmlns:a16="http://schemas.microsoft.com/office/drawing/2014/main" id="{046D914E-70DF-44B5-AA24-B46BF4A11DA4}"/>
                </a:ext>
              </a:extLst>
            </p:cNvPr>
            <p:cNvSpPr/>
            <p:nvPr/>
          </p:nvSpPr>
          <p:spPr>
            <a:xfrm>
              <a:off x="709371" y="1611775"/>
              <a:ext cx="874124" cy="874124"/>
            </a:xfrm>
            <a:prstGeom prst="ellipse">
              <a:avLst/>
            </a:prstGeom>
            <a:solidFill>
              <a:srgbClr val="3A6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793F75A3-7A03-413A-9D88-CAA3E5DCB61D}"/>
                </a:ext>
              </a:extLst>
            </p:cNvPr>
            <p:cNvSpPr txBox="1"/>
            <p:nvPr/>
          </p:nvSpPr>
          <p:spPr>
            <a:xfrm>
              <a:off x="2213778" y="1617566"/>
              <a:ext cx="487681" cy="584775"/>
            </a:xfrm>
            <a:prstGeom prst="rect">
              <a:avLst/>
            </a:prstGeom>
            <a:noFill/>
          </p:spPr>
          <p:txBody>
            <a:bodyPr wrap="square" rtlCol="0">
              <a:spAutoFit/>
            </a:bodyPr>
            <a:lstStyle/>
            <a:p>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sp>
        <p:nvSpPr>
          <p:cNvPr id="16" name="TextBox 15">
            <a:extLst>
              <a:ext uri="{FF2B5EF4-FFF2-40B4-BE49-F238E27FC236}">
                <a16:creationId xmlns:a16="http://schemas.microsoft.com/office/drawing/2014/main" id="{ABA8E90B-F1C4-4896-BBE9-3D8849FC3F6C}"/>
              </a:ext>
            </a:extLst>
          </p:cNvPr>
          <p:cNvSpPr txBox="1"/>
          <p:nvPr/>
        </p:nvSpPr>
        <p:spPr>
          <a:xfrm>
            <a:off x="1593202" y="4765690"/>
            <a:ext cx="9911410" cy="923330"/>
          </a:xfrm>
          <a:prstGeom prst="rect">
            <a:avLst/>
          </a:prstGeom>
          <a:noFill/>
        </p:spPr>
        <p:txBody>
          <a:bodyPr wrap="square">
            <a:spAutoFit/>
          </a:bodyPr>
          <a:lstStyle/>
          <a:p>
            <a:r>
              <a:rPr lang="en-US" sz="5400" dirty="0">
                <a:solidFill>
                  <a:schemeClr val="bg1">
                    <a:lumMod val="85000"/>
                  </a:schemeClr>
                </a:solidFill>
                <a:latin typeface="Tahoma" panose="020B0604030504040204" pitchFamily="34" charset="0"/>
                <a:ea typeface="Tahoma" panose="020B0604030504040204" pitchFamily="34" charset="0"/>
                <a:cs typeface="Tahoma" panose="020B0604030504040204" pitchFamily="34" charset="0"/>
              </a:rPr>
              <a:t>9</a:t>
            </a:r>
          </a:p>
        </p:txBody>
      </p:sp>
    </p:spTree>
    <p:extLst>
      <p:ext uri="{BB962C8B-B14F-4D97-AF65-F5344CB8AC3E}">
        <p14:creationId xmlns:p14="http://schemas.microsoft.com/office/powerpoint/2010/main" val="33774652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3062</TotalTime>
  <Words>898</Words>
  <Application>Microsoft Office PowerPoint</Application>
  <PresentationFormat>Widescreen</PresentationFormat>
  <Paragraphs>117</Paragraphs>
  <Slides>13</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Californian FB</vt:lpstr>
      <vt:lpstr>Century Gothic</vt:lpstr>
      <vt:lpstr>Corbel</vt:lpstr>
      <vt:lpstr>Segoe Script</vt:lpstr>
      <vt:lpstr>Tahoma</vt:lpstr>
      <vt:lpstr>Wingdings 3</vt:lpstr>
      <vt:lpstr>Wisp</vt:lpstr>
      <vt:lpstr>  Town of Awendaw 2023 Comprehensive Plan </vt:lpstr>
      <vt:lpstr>Steering Committee Agenda</vt:lpstr>
      <vt:lpstr>What is a Comprehensive Plan?  </vt:lpstr>
      <vt:lpstr>PowerPoint Presentation</vt:lpstr>
      <vt:lpstr>PowerPoint Presentation</vt:lpstr>
      <vt:lpstr>PowerPoint Presentation</vt:lpstr>
      <vt:lpstr>PowerPoint Presentation</vt:lpstr>
      <vt:lpstr>Top Ten Principles for Awendaw 2023  </vt:lpstr>
      <vt:lpstr>Top Ten Principles for Awendaw 2023  </vt:lpstr>
      <vt:lpstr>Top Ten Principles for Awendaw 2023  </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Harleyville 2020 Comprehensive Plan</dc:title>
  <dc:creator>Shannon Bush</dc:creator>
  <cp:lastModifiedBy>Town of Awendaw</cp:lastModifiedBy>
  <cp:revision>147</cp:revision>
  <dcterms:created xsi:type="dcterms:W3CDTF">2020-04-01T17:29:36Z</dcterms:created>
  <dcterms:modified xsi:type="dcterms:W3CDTF">2023-05-08T18:20:08Z</dcterms:modified>
</cp:coreProperties>
</file>